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648" r:id="rId1"/>
  </p:sldMasterIdLst>
  <p:notesMasterIdLst>
    <p:notesMasterId r:id="rId4"/>
  </p:notesMasterIdLst>
  <p:handoutMasterIdLst>
    <p:handoutMasterId r:id="rId45"/>
  </p:handoutMasterIdLst>
  <p:sldIdLst>
    <p:sldId id="445" r:id="rId3"/>
    <p:sldId id="835" r:id="rId5"/>
    <p:sldId id="836" r:id="rId6"/>
    <p:sldId id="831" r:id="rId7"/>
    <p:sldId id="488" r:id="rId8"/>
    <p:sldId id="453" r:id="rId9"/>
    <p:sldId id="454" r:id="rId10"/>
    <p:sldId id="455" r:id="rId11"/>
    <p:sldId id="459" r:id="rId12"/>
    <p:sldId id="460" r:id="rId13"/>
    <p:sldId id="463" r:id="rId14"/>
    <p:sldId id="465" r:id="rId15"/>
    <p:sldId id="466" r:id="rId16"/>
    <p:sldId id="467" r:id="rId17"/>
    <p:sldId id="468" r:id="rId18"/>
    <p:sldId id="469" r:id="rId19"/>
    <p:sldId id="489" r:id="rId20"/>
    <p:sldId id="456" r:id="rId21"/>
    <p:sldId id="457" r:id="rId22"/>
    <p:sldId id="458" r:id="rId23"/>
    <p:sldId id="470" r:id="rId24"/>
    <p:sldId id="490" r:id="rId25"/>
    <p:sldId id="471" r:id="rId26"/>
    <p:sldId id="472" r:id="rId27"/>
    <p:sldId id="473" r:id="rId28"/>
    <p:sldId id="474" r:id="rId29"/>
    <p:sldId id="838" r:id="rId30"/>
    <p:sldId id="475" r:id="rId31"/>
    <p:sldId id="476" r:id="rId32"/>
    <p:sldId id="834" r:id="rId33"/>
    <p:sldId id="485" r:id="rId34"/>
    <p:sldId id="477" r:id="rId35"/>
    <p:sldId id="480" r:id="rId36"/>
    <p:sldId id="478" r:id="rId37"/>
    <p:sldId id="479" r:id="rId38"/>
    <p:sldId id="482" r:id="rId39"/>
    <p:sldId id="481" r:id="rId40"/>
    <p:sldId id="483" r:id="rId41"/>
    <p:sldId id="487" r:id="rId42"/>
    <p:sldId id="461" r:id="rId43"/>
    <p:sldId id="462" r:id="rId44"/>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2"/>
        </a:solidFill>
        <a:latin typeface="Arial" panose="020B0604020202020204" pitchFamily="34" charset="0"/>
        <a:ea typeface="굴림" panose="020B0600000101010101" pitchFamily="34" charset="-127"/>
        <a:cs typeface="+mn-cs"/>
      </a:defRPr>
    </a:lvl1pPr>
    <a:lvl2pPr marL="457200" algn="l" rtl="0" eaLnBrk="0" fontAlgn="base" hangingPunct="0">
      <a:spcBef>
        <a:spcPct val="0"/>
      </a:spcBef>
      <a:spcAft>
        <a:spcPct val="0"/>
      </a:spcAft>
      <a:defRPr sz="2400" kern="1200">
        <a:solidFill>
          <a:schemeClr val="tx2"/>
        </a:solidFill>
        <a:latin typeface="Arial" panose="020B0604020202020204" pitchFamily="34" charset="0"/>
        <a:ea typeface="굴림" panose="020B0600000101010101" pitchFamily="34" charset="-127"/>
        <a:cs typeface="+mn-cs"/>
      </a:defRPr>
    </a:lvl2pPr>
    <a:lvl3pPr marL="914400" algn="l" rtl="0" eaLnBrk="0" fontAlgn="base" hangingPunct="0">
      <a:spcBef>
        <a:spcPct val="0"/>
      </a:spcBef>
      <a:spcAft>
        <a:spcPct val="0"/>
      </a:spcAft>
      <a:defRPr sz="2400" kern="1200">
        <a:solidFill>
          <a:schemeClr val="tx2"/>
        </a:solidFill>
        <a:latin typeface="Arial" panose="020B0604020202020204" pitchFamily="34" charset="0"/>
        <a:ea typeface="굴림" panose="020B0600000101010101" pitchFamily="34" charset="-127"/>
        <a:cs typeface="+mn-cs"/>
      </a:defRPr>
    </a:lvl3pPr>
    <a:lvl4pPr marL="1371600" algn="l" rtl="0" eaLnBrk="0" fontAlgn="base" hangingPunct="0">
      <a:spcBef>
        <a:spcPct val="0"/>
      </a:spcBef>
      <a:spcAft>
        <a:spcPct val="0"/>
      </a:spcAft>
      <a:defRPr sz="2400" kern="1200">
        <a:solidFill>
          <a:schemeClr val="tx2"/>
        </a:solidFill>
        <a:latin typeface="Arial" panose="020B0604020202020204" pitchFamily="34" charset="0"/>
        <a:ea typeface="굴림" panose="020B0600000101010101" pitchFamily="34" charset="-127"/>
        <a:cs typeface="+mn-cs"/>
      </a:defRPr>
    </a:lvl4pPr>
    <a:lvl5pPr marL="1828800" algn="l" rtl="0" eaLnBrk="0" fontAlgn="base" hangingPunct="0">
      <a:spcBef>
        <a:spcPct val="0"/>
      </a:spcBef>
      <a:spcAft>
        <a:spcPct val="0"/>
      </a:spcAft>
      <a:defRPr sz="2400" kern="1200">
        <a:solidFill>
          <a:schemeClr val="tx2"/>
        </a:solidFill>
        <a:latin typeface="Arial" panose="020B0604020202020204" pitchFamily="34" charset="0"/>
        <a:ea typeface="굴림" panose="020B0600000101010101" pitchFamily="34" charset="-127"/>
        <a:cs typeface="+mn-cs"/>
      </a:defRPr>
    </a:lvl5pPr>
    <a:lvl6pPr marL="2286000" algn="l" defTabSz="914400" rtl="0" eaLnBrk="1" latinLnBrk="0" hangingPunct="1">
      <a:defRPr sz="2400" kern="1200">
        <a:solidFill>
          <a:schemeClr val="tx2"/>
        </a:solidFill>
        <a:latin typeface="Arial" panose="020B0604020202020204" pitchFamily="34" charset="0"/>
        <a:ea typeface="굴림" panose="020B0600000101010101" pitchFamily="34" charset="-127"/>
        <a:cs typeface="+mn-cs"/>
      </a:defRPr>
    </a:lvl6pPr>
    <a:lvl7pPr marL="2743200" algn="l" defTabSz="914400" rtl="0" eaLnBrk="1" latinLnBrk="0" hangingPunct="1">
      <a:defRPr sz="2400" kern="1200">
        <a:solidFill>
          <a:schemeClr val="tx2"/>
        </a:solidFill>
        <a:latin typeface="Arial" panose="020B0604020202020204" pitchFamily="34" charset="0"/>
        <a:ea typeface="굴림" panose="020B0600000101010101" pitchFamily="34" charset="-127"/>
        <a:cs typeface="+mn-cs"/>
      </a:defRPr>
    </a:lvl7pPr>
    <a:lvl8pPr marL="3200400" algn="l" defTabSz="914400" rtl="0" eaLnBrk="1" latinLnBrk="0" hangingPunct="1">
      <a:defRPr sz="2400" kern="1200">
        <a:solidFill>
          <a:schemeClr val="tx2"/>
        </a:solidFill>
        <a:latin typeface="Arial" panose="020B0604020202020204" pitchFamily="34" charset="0"/>
        <a:ea typeface="굴림" panose="020B0600000101010101" pitchFamily="34" charset="-127"/>
        <a:cs typeface="+mn-cs"/>
      </a:defRPr>
    </a:lvl8pPr>
    <a:lvl9pPr marL="3657600" algn="l" defTabSz="914400" rtl="0" eaLnBrk="1" latinLnBrk="0" hangingPunct="1">
      <a:defRPr sz="2400" kern="1200">
        <a:solidFill>
          <a:schemeClr val="tx2"/>
        </a:solidFill>
        <a:latin typeface="Arial" panose="020B0604020202020204" pitchFamily="34" charset="0"/>
        <a:ea typeface="굴림" panose="020B0600000101010101"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5459"/>
    <a:srgbClr val="00FF00"/>
    <a:srgbClr val="0F00D0"/>
    <a:srgbClr val="FF00FF"/>
    <a:srgbClr val="6600CC"/>
    <a:srgbClr val="5EE3EA"/>
    <a:srgbClr val="CC6600"/>
    <a:srgbClr val="928CBC"/>
    <a:srgbClr val="C4C4C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5083" autoAdjust="0"/>
  </p:normalViewPr>
  <p:slideViewPr>
    <p:cSldViewPr snapToGrid="0">
      <p:cViewPr varScale="1">
        <p:scale>
          <a:sx n="130" d="100"/>
          <a:sy n="130" d="100"/>
        </p:scale>
        <p:origin x="113" y="75"/>
      </p:cViewPr>
      <p:guideLst>
        <p:guide orient="horz" pos="3408"/>
        <p:guide pos="3840"/>
      </p:guideLst>
    </p:cSldViewPr>
  </p:slideViewPr>
  <p:outlineViewPr>
    <p:cViewPr>
      <p:scale>
        <a:sx n="33" d="100"/>
        <a:sy n="33" d="100"/>
      </p:scale>
      <p:origin x="0" y="1212"/>
    </p:cViewPr>
  </p:outlineViewPr>
  <p:notesTextViewPr>
    <p:cViewPr>
      <p:scale>
        <a:sx n="100" d="100"/>
        <a:sy n="100" d="100"/>
      </p:scale>
      <p:origin x="0" y="0"/>
    </p:cViewPr>
  </p:notesTextViewPr>
  <p:sorterViewPr>
    <p:cViewPr>
      <p:scale>
        <a:sx n="66" d="100"/>
        <a:sy n="66" d="100"/>
      </p:scale>
      <p:origin x="0" y="3396"/>
    </p:cViewPr>
  </p:sorterViewPr>
  <p:notesViewPr>
    <p:cSldViewPr snapToGrid="0">
      <p:cViewPr varScale="1">
        <p:scale>
          <a:sx n="61" d="100"/>
          <a:sy n="61" d="100"/>
        </p:scale>
        <p:origin x="3156" y="4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257550" y="9144000"/>
            <a:ext cx="8016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8" tIns="46993" rIns="92308" bIns="46993">
            <a:spAutoFit/>
          </a:bodyPr>
          <a:lstStyle>
            <a:lvl1pPr defTabSz="917575" eaLnBrk="0" hangingPunct="0">
              <a:defRPr sz="2400">
                <a:solidFill>
                  <a:schemeClr val="tx2"/>
                </a:solidFill>
                <a:latin typeface="Arial" panose="020B0604020202020204" pitchFamily="34" charset="0"/>
                <a:ea typeface="굴림" panose="020B0600000101010101" pitchFamily="34" charset="-127"/>
              </a:defRPr>
            </a:lvl1pPr>
            <a:lvl2pPr marL="742950" indent="-285750" defTabSz="917575" eaLnBrk="0" hangingPunct="0">
              <a:defRPr sz="2400">
                <a:solidFill>
                  <a:schemeClr val="tx2"/>
                </a:solidFill>
                <a:latin typeface="Arial" panose="020B0604020202020204" pitchFamily="34" charset="0"/>
                <a:ea typeface="굴림" panose="020B0600000101010101" pitchFamily="34" charset="-127"/>
              </a:defRPr>
            </a:lvl2pPr>
            <a:lvl3pPr marL="1143000" indent="-228600" defTabSz="917575" eaLnBrk="0" hangingPunct="0">
              <a:defRPr sz="2400">
                <a:solidFill>
                  <a:schemeClr val="tx2"/>
                </a:solidFill>
                <a:latin typeface="Arial" panose="020B0604020202020204" pitchFamily="34" charset="0"/>
                <a:ea typeface="굴림" panose="020B0600000101010101" pitchFamily="34" charset="-127"/>
              </a:defRPr>
            </a:lvl3pPr>
            <a:lvl4pPr marL="1600200" indent="-228600" defTabSz="917575" eaLnBrk="0" hangingPunct="0">
              <a:defRPr sz="2400">
                <a:solidFill>
                  <a:schemeClr val="tx2"/>
                </a:solidFill>
                <a:latin typeface="Arial" panose="020B0604020202020204" pitchFamily="34" charset="0"/>
                <a:ea typeface="굴림" panose="020B0600000101010101" pitchFamily="34" charset="-127"/>
              </a:defRPr>
            </a:lvl4pPr>
            <a:lvl5pPr marL="2057400" indent="-228600" defTabSz="917575" eaLnBrk="0" hangingPunct="0">
              <a:defRPr sz="2400">
                <a:solidFill>
                  <a:schemeClr val="tx2"/>
                </a:solidFill>
                <a:latin typeface="Arial" panose="020B0604020202020204" pitchFamily="34" charset="0"/>
                <a:ea typeface="굴림" panose="020B0600000101010101" pitchFamily="34" charset="-127"/>
              </a:defRPr>
            </a:lvl5pPr>
            <a:lvl6pPr marL="2514600" indent="-228600" defTabSz="917575" eaLnBrk="0" fontAlgn="base" hangingPunct="0">
              <a:spcBef>
                <a:spcPct val="0"/>
              </a:spcBef>
              <a:spcAft>
                <a:spcPct val="30000"/>
              </a:spcAft>
              <a:buSzPct val="80000"/>
              <a:buFont typeface="Wingdings" panose="05000000000000000000" pitchFamily="2" charset="2"/>
              <a:buChar char="Ø"/>
              <a:defRPr sz="2400">
                <a:solidFill>
                  <a:schemeClr val="tx2"/>
                </a:solidFill>
                <a:latin typeface="Arial" panose="020B0604020202020204" pitchFamily="34" charset="0"/>
                <a:ea typeface="굴림" panose="020B0600000101010101" pitchFamily="34" charset="-127"/>
              </a:defRPr>
            </a:lvl6pPr>
            <a:lvl7pPr marL="2971800" indent="-228600" defTabSz="917575" eaLnBrk="0" fontAlgn="base" hangingPunct="0">
              <a:spcBef>
                <a:spcPct val="0"/>
              </a:spcBef>
              <a:spcAft>
                <a:spcPct val="30000"/>
              </a:spcAft>
              <a:buSzPct val="80000"/>
              <a:buFont typeface="Wingdings" panose="05000000000000000000" pitchFamily="2" charset="2"/>
              <a:buChar char="Ø"/>
              <a:defRPr sz="2400">
                <a:solidFill>
                  <a:schemeClr val="tx2"/>
                </a:solidFill>
                <a:latin typeface="Arial" panose="020B0604020202020204" pitchFamily="34" charset="0"/>
                <a:ea typeface="굴림" panose="020B0600000101010101" pitchFamily="34" charset="-127"/>
              </a:defRPr>
            </a:lvl7pPr>
            <a:lvl8pPr marL="3429000" indent="-228600" defTabSz="917575" eaLnBrk="0" fontAlgn="base" hangingPunct="0">
              <a:spcBef>
                <a:spcPct val="0"/>
              </a:spcBef>
              <a:spcAft>
                <a:spcPct val="30000"/>
              </a:spcAft>
              <a:buSzPct val="80000"/>
              <a:buFont typeface="Wingdings" panose="05000000000000000000" pitchFamily="2" charset="2"/>
              <a:buChar char="Ø"/>
              <a:defRPr sz="2400">
                <a:solidFill>
                  <a:schemeClr val="tx2"/>
                </a:solidFill>
                <a:latin typeface="Arial" panose="020B0604020202020204" pitchFamily="34" charset="0"/>
                <a:ea typeface="굴림" panose="020B0600000101010101" pitchFamily="34" charset="-127"/>
              </a:defRPr>
            </a:lvl8pPr>
            <a:lvl9pPr marL="3886200" indent="-228600" defTabSz="917575" eaLnBrk="0" fontAlgn="base" hangingPunct="0">
              <a:spcBef>
                <a:spcPct val="0"/>
              </a:spcBef>
              <a:spcAft>
                <a:spcPct val="30000"/>
              </a:spcAft>
              <a:buSzPct val="80000"/>
              <a:buFont typeface="Wingdings" panose="05000000000000000000" pitchFamily="2" charset="2"/>
              <a:buChar char="Ø"/>
              <a:defRPr sz="2400">
                <a:solidFill>
                  <a:schemeClr val="tx2"/>
                </a:solidFill>
                <a:latin typeface="Arial" panose="020B0604020202020204" pitchFamily="34" charset="0"/>
                <a:ea typeface="굴림" panose="020B0600000101010101" pitchFamily="34" charset="-127"/>
              </a:defRPr>
            </a:lvl9pPr>
          </a:lstStyle>
          <a:p>
            <a:pPr algn="ctr">
              <a:lnSpc>
                <a:spcPct val="90000"/>
              </a:lnSpc>
              <a:defRPr/>
            </a:pPr>
            <a:r>
              <a:rPr lang="en-US" altLang="en-US" sz="1300">
                <a:solidFill>
                  <a:schemeClr val="tx1"/>
                </a:solidFill>
                <a:cs typeface="Arial" panose="020B0604020202020204" pitchFamily="34" charset="0"/>
              </a:rPr>
              <a:t>Page </a:t>
            </a:r>
            <a:fld id="{270BD726-2D70-4719-82B0-AF9FCB1DDA21}" type="slidenum">
              <a:rPr lang="en-US" altLang="en-US" sz="1300" smtClean="0">
                <a:solidFill>
                  <a:schemeClr val="tx1"/>
                </a:solidFill>
                <a:cs typeface="Arial" panose="020B0604020202020204" pitchFamily="34" charset="0"/>
              </a:rPr>
            </a:fld>
            <a:endParaRPr lang="en-US" altLang="en-US" sz="1300">
              <a:solidFill>
                <a:schemeClr val="tx1"/>
              </a:solidFill>
              <a:cs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254375" y="9144000"/>
            <a:ext cx="808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8" tIns="46993" rIns="92308" bIns="46993">
            <a:spAutoFit/>
          </a:bodyPr>
          <a:lstStyle>
            <a:lvl1pPr defTabSz="917575" eaLnBrk="0" hangingPunct="0">
              <a:defRPr sz="2400">
                <a:solidFill>
                  <a:schemeClr val="tx2"/>
                </a:solidFill>
                <a:latin typeface="Arial" panose="020B0604020202020204" pitchFamily="34" charset="0"/>
                <a:ea typeface="굴림" panose="020B0600000101010101" pitchFamily="34" charset="-127"/>
              </a:defRPr>
            </a:lvl1pPr>
            <a:lvl2pPr marL="742950" indent="-285750" defTabSz="917575" eaLnBrk="0" hangingPunct="0">
              <a:defRPr sz="2400">
                <a:solidFill>
                  <a:schemeClr val="tx2"/>
                </a:solidFill>
                <a:latin typeface="Arial" panose="020B0604020202020204" pitchFamily="34" charset="0"/>
                <a:ea typeface="굴림" panose="020B0600000101010101" pitchFamily="34" charset="-127"/>
              </a:defRPr>
            </a:lvl2pPr>
            <a:lvl3pPr marL="1143000" indent="-228600" defTabSz="917575" eaLnBrk="0" hangingPunct="0">
              <a:defRPr sz="2400">
                <a:solidFill>
                  <a:schemeClr val="tx2"/>
                </a:solidFill>
                <a:latin typeface="Arial" panose="020B0604020202020204" pitchFamily="34" charset="0"/>
                <a:ea typeface="굴림" panose="020B0600000101010101" pitchFamily="34" charset="-127"/>
              </a:defRPr>
            </a:lvl3pPr>
            <a:lvl4pPr marL="1600200" indent="-228600" defTabSz="917575" eaLnBrk="0" hangingPunct="0">
              <a:defRPr sz="2400">
                <a:solidFill>
                  <a:schemeClr val="tx2"/>
                </a:solidFill>
                <a:latin typeface="Arial" panose="020B0604020202020204" pitchFamily="34" charset="0"/>
                <a:ea typeface="굴림" panose="020B0600000101010101" pitchFamily="34" charset="-127"/>
              </a:defRPr>
            </a:lvl4pPr>
            <a:lvl5pPr marL="2057400" indent="-228600" defTabSz="917575" eaLnBrk="0" hangingPunct="0">
              <a:defRPr sz="2400">
                <a:solidFill>
                  <a:schemeClr val="tx2"/>
                </a:solidFill>
                <a:latin typeface="Arial" panose="020B0604020202020204" pitchFamily="34" charset="0"/>
                <a:ea typeface="굴림" panose="020B0600000101010101" pitchFamily="34" charset="-127"/>
              </a:defRPr>
            </a:lvl5pPr>
            <a:lvl6pPr marL="2514600" indent="-228600" defTabSz="917575" eaLnBrk="0" fontAlgn="base" hangingPunct="0">
              <a:spcBef>
                <a:spcPct val="0"/>
              </a:spcBef>
              <a:spcAft>
                <a:spcPct val="30000"/>
              </a:spcAft>
              <a:buSzPct val="80000"/>
              <a:buFont typeface="Wingdings" panose="05000000000000000000" pitchFamily="2" charset="2"/>
              <a:buChar char="Ø"/>
              <a:defRPr sz="2400">
                <a:solidFill>
                  <a:schemeClr val="tx2"/>
                </a:solidFill>
                <a:latin typeface="Arial" panose="020B0604020202020204" pitchFamily="34" charset="0"/>
                <a:ea typeface="굴림" panose="020B0600000101010101" pitchFamily="34" charset="-127"/>
              </a:defRPr>
            </a:lvl6pPr>
            <a:lvl7pPr marL="2971800" indent="-228600" defTabSz="917575" eaLnBrk="0" fontAlgn="base" hangingPunct="0">
              <a:spcBef>
                <a:spcPct val="0"/>
              </a:spcBef>
              <a:spcAft>
                <a:spcPct val="30000"/>
              </a:spcAft>
              <a:buSzPct val="80000"/>
              <a:buFont typeface="Wingdings" panose="05000000000000000000" pitchFamily="2" charset="2"/>
              <a:buChar char="Ø"/>
              <a:defRPr sz="2400">
                <a:solidFill>
                  <a:schemeClr val="tx2"/>
                </a:solidFill>
                <a:latin typeface="Arial" panose="020B0604020202020204" pitchFamily="34" charset="0"/>
                <a:ea typeface="굴림" panose="020B0600000101010101" pitchFamily="34" charset="-127"/>
              </a:defRPr>
            </a:lvl7pPr>
            <a:lvl8pPr marL="3429000" indent="-228600" defTabSz="917575" eaLnBrk="0" fontAlgn="base" hangingPunct="0">
              <a:spcBef>
                <a:spcPct val="0"/>
              </a:spcBef>
              <a:spcAft>
                <a:spcPct val="30000"/>
              </a:spcAft>
              <a:buSzPct val="80000"/>
              <a:buFont typeface="Wingdings" panose="05000000000000000000" pitchFamily="2" charset="2"/>
              <a:buChar char="Ø"/>
              <a:defRPr sz="2400">
                <a:solidFill>
                  <a:schemeClr val="tx2"/>
                </a:solidFill>
                <a:latin typeface="Arial" panose="020B0604020202020204" pitchFamily="34" charset="0"/>
                <a:ea typeface="굴림" panose="020B0600000101010101" pitchFamily="34" charset="-127"/>
              </a:defRPr>
            </a:lvl8pPr>
            <a:lvl9pPr marL="3886200" indent="-228600" defTabSz="917575" eaLnBrk="0" fontAlgn="base" hangingPunct="0">
              <a:spcBef>
                <a:spcPct val="0"/>
              </a:spcBef>
              <a:spcAft>
                <a:spcPct val="30000"/>
              </a:spcAft>
              <a:buSzPct val="80000"/>
              <a:buFont typeface="Wingdings" panose="05000000000000000000" pitchFamily="2" charset="2"/>
              <a:buChar char="Ø"/>
              <a:defRPr sz="2400">
                <a:solidFill>
                  <a:schemeClr val="tx2"/>
                </a:solidFill>
                <a:latin typeface="Arial" panose="020B0604020202020204" pitchFamily="34" charset="0"/>
                <a:ea typeface="굴림" panose="020B0600000101010101" pitchFamily="34" charset="-127"/>
              </a:defRPr>
            </a:lvl9pPr>
          </a:lstStyle>
          <a:p>
            <a:pPr algn="ctr">
              <a:lnSpc>
                <a:spcPct val="90000"/>
              </a:lnSpc>
              <a:defRPr/>
            </a:pPr>
            <a:r>
              <a:rPr lang="en-US" altLang="en-US" sz="1300">
                <a:solidFill>
                  <a:schemeClr val="tx1"/>
                </a:solidFill>
                <a:cs typeface="Arial" panose="020B0604020202020204" pitchFamily="34" charset="0"/>
              </a:rPr>
              <a:t>Page </a:t>
            </a:r>
            <a:fld id="{6A377219-705C-4CBB-9765-4113DDC35A7D}" type="slidenum">
              <a:rPr lang="en-US" altLang="en-US" sz="1300" smtClean="0">
                <a:solidFill>
                  <a:schemeClr val="tx1"/>
                </a:solidFill>
                <a:cs typeface="Arial" panose="020B0604020202020204" pitchFamily="34" charset="0"/>
              </a:rPr>
            </a:fld>
            <a:endParaRPr lang="en-US" altLang="en-US" sz="1300">
              <a:solidFill>
                <a:schemeClr val="tx1"/>
              </a:solidFill>
              <a:cs typeface="Arial" panose="020B0604020202020204" pitchFamily="34" charset="0"/>
            </a:endParaRPr>
          </a:p>
        </p:txBody>
      </p:sp>
      <p:sp>
        <p:nvSpPr>
          <p:cNvPr id="31747" name="Rectangle 3"/>
          <p:cNvSpPr>
            <a:spLocks noGrp="1" noRot="1" noChangeAspect="1" noChangeArrowheads="1" noTextEdit="1"/>
          </p:cNvSpPr>
          <p:nvPr>
            <p:ph type="sldImg" idx="2"/>
          </p:nvPr>
        </p:nvSpPr>
        <p:spPr bwMode="auto">
          <a:xfrm>
            <a:off x="471488" y="727075"/>
            <a:ext cx="6375400" cy="3586163"/>
          </a:xfrm>
          <a:prstGeom prst="rect">
            <a:avLst/>
          </a:prstGeom>
          <a:noFill/>
          <a:ln w="12700">
            <a:solidFill>
              <a:schemeClr val="tx1"/>
            </a:solidFill>
            <a:miter lim="800000"/>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74725" y="4560888"/>
            <a:ext cx="53657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5669" tIns="46993" rIns="95669" bIns="46993" numCol="1" anchor="t" anchorCtr="0" compatLnSpc="1"/>
          <a:lstStyle/>
          <a:p>
            <a:pPr lvl="0"/>
            <a:r>
              <a:rPr lang="en-US" noProof="0"/>
              <a:t>Body Text</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471488" y="727075"/>
            <a:ext cx="6375400" cy="3586163"/>
          </a:xfrm>
        </p:spPr>
      </p:sp>
      <p:sp>
        <p:nvSpPr>
          <p:cNvPr id="34819"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a:cs typeface="Arial" panose="020B0604020202020204"/>
              </a:rPr>
              <a:t> </a:t>
            </a:r>
            <a:endParaRPr lang="en-US" altLang="en-US" dirty="0">
              <a:latin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14047-7392-429E-B526-5F4E00D7A018}" type="slidenum">
              <a:rPr lang="en-US" altLang="en-US" smtClean="0"/>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a:spcAft>
                <a:spcPct val="30000"/>
              </a:spcAft>
              <a:buSzPct val="80000"/>
              <a:buFont typeface="Wingdings" panose="05000000000000000000" pitchFamily="2" charset="2"/>
              <a:buChar char="Ø"/>
              <a:defRPr/>
            </a:lvl1pPr>
          </a:lstStyle>
          <a:p>
            <a:pPr>
              <a:buFont typeface="Wingdings" panose="05000000000000000000" pitchFamily="2" charset="2"/>
              <a:buNone/>
              <a:defRPr/>
            </a:pPr>
            <a:fld id="{AE9B5172-765A-41A1-A249-C3ED218048C9}" type="slidenum">
              <a:rPr lang="en-US" altLang="en-US" smtClean="0"/>
            </a:fld>
            <a:endParaRPr lang="en-US" alt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4A5459"/>
                </a:solidFill>
                <a:latin typeface="Serpentine-Light"/>
              </a:defRPr>
            </a:lvl1pPr>
          </a:lstStyle>
          <a:p>
            <a:r>
              <a:rPr lang="en-US" dirty="0"/>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a:solidFill>
                  <a:srgbClr val="4A5459"/>
                </a:solidFill>
                <a:latin typeface="Serpentine-Light"/>
              </a:defRPr>
            </a:lvl1pPr>
            <a:lvl2pPr>
              <a:defRPr>
                <a:solidFill>
                  <a:srgbClr val="4A5459"/>
                </a:solidFill>
                <a:latin typeface="Serpentine-Light"/>
              </a:defRPr>
            </a:lvl2pPr>
            <a:lvl3pPr>
              <a:defRPr>
                <a:solidFill>
                  <a:srgbClr val="4A5459"/>
                </a:solidFill>
                <a:latin typeface="Serpentine-Light"/>
              </a:defRPr>
            </a:lvl3pPr>
            <a:lvl4pPr>
              <a:defRPr>
                <a:solidFill>
                  <a:srgbClr val="4A5459"/>
                </a:solidFill>
                <a:latin typeface="Serpentine-Light"/>
              </a:defRPr>
            </a:lvl4pPr>
            <a:lvl5pPr>
              <a:defRPr>
                <a:solidFill>
                  <a:srgbClr val="4A5459"/>
                </a:solidFill>
                <a:latin typeface="Serpentine-Ligh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197600" y="1600201"/>
            <a:ext cx="5384800" cy="4525963"/>
          </a:xfrm>
          <a:prstGeom prst="rect">
            <a:avLst/>
          </a:prstGeom>
        </p:spPr>
        <p:txBody>
          <a:bodyPr/>
          <a:lstStyle>
            <a:lvl1pPr>
              <a:defRPr>
                <a:solidFill>
                  <a:srgbClr val="4A5459"/>
                </a:solidFill>
                <a:latin typeface="Serpentine-Light"/>
              </a:defRPr>
            </a:lvl1pPr>
            <a:lvl2pPr>
              <a:defRPr>
                <a:solidFill>
                  <a:srgbClr val="4A5459"/>
                </a:solidFill>
                <a:latin typeface="Serpentine-Light"/>
              </a:defRPr>
            </a:lvl2pPr>
            <a:lvl3pPr>
              <a:defRPr>
                <a:solidFill>
                  <a:srgbClr val="4A5459"/>
                </a:solidFill>
                <a:latin typeface="Serpentine-Light"/>
              </a:defRPr>
            </a:lvl3pPr>
            <a:lvl4pPr>
              <a:defRPr>
                <a:solidFill>
                  <a:srgbClr val="4A5459"/>
                </a:solidFill>
                <a:latin typeface="Serpentine-Light"/>
              </a:defRPr>
            </a:lvl4pPr>
            <a:lvl5pPr>
              <a:defRPr>
                <a:solidFill>
                  <a:srgbClr val="4A5459"/>
                </a:solidFill>
                <a:latin typeface="Serpentine-Ligh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2"/>
          <p:cNvSpPr>
            <a:spLocks noGrp="1" noChangeArrowheads="1"/>
          </p:cNvSpPr>
          <p:nvPr>
            <p:ph type="sldNum" sz="quarter" idx="10"/>
          </p:nvPr>
        </p:nvSpPr>
        <p:spPr/>
        <p:txBody>
          <a:bodyPr/>
          <a:lstStyle>
            <a:lvl1pPr>
              <a:spcAft>
                <a:spcPct val="30000"/>
              </a:spcAft>
              <a:buSzPct val="80000"/>
              <a:buFont typeface="Wingdings" panose="05000000000000000000" pitchFamily="2" charset="2"/>
              <a:buChar char="Ø"/>
              <a:defRPr/>
            </a:lvl1pPr>
          </a:lstStyle>
          <a:p>
            <a:pPr>
              <a:buFont typeface="Wingdings" panose="05000000000000000000" pitchFamily="2" charset="2"/>
              <a:buNone/>
              <a:defRPr/>
            </a:pPr>
            <a:fld id="{B91E4E0B-EAE9-4F86-919D-1E7C5F58964B}" type="slidenum">
              <a:rPr lang="en-US" altLang="en-US" smtClean="0"/>
            </a:fld>
            <a:endParaRPr lang="en-US" alt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4A5459"/>
                </a:solidFill>
                <a:latin typeface="Serpentine-Light"/>
              </a:defRPr>
            </a:lvl1pPr>
          </a:lstStyle>
          <a:p>
            <a:r>
              <a:rPr lang="en-US" dirty="0"/>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a:solidFill>
                  <a:srgbClr val="4A5459"/>
                </a:solidFill>
                <a:latin typeface="Serpentine-Light"/>
              </a:defRPr>
            </a:lvl1pPr>
            <a:lvl2pPr>
              <a:defRPr>
                <a:solidFill>
                  <a:srgbClr val="4A5459"/>
                </a:solidFill>
                <a:latin typeface="Serpentine-Light"/>
              </a:defRPr>
            </a:lvl2pPr>
            <a:lvl3pPr>
              <a:defRPr>
                <a:solidFill>
                  <a:srgbClr val="4A5459"/>
                </a:solidFill>
                <a:latin typeface="Serpentine-Light"/>
              </a:defRPr>
            </a:lvl3pPr>
            <a:lvl4pPr>
              <a:defRPr>
                <a:solidFill>
                  <a:srgbClr val="4A5459"/>
                </a:solidFill>
                <a:latin typeface="Serpentine-Light"/>
              </a:defRPr>
            </a:lvl4pPr>
            <a:lvl5pPr>
              <a:defRPr>
                <a:solidFill>
                  <a:srgbClr val="4A5459"/>
                </a:solidFill>
                <a:latin typeface="Serpentine-Ligh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6197600" y="1600200"/>
            <a:ext cx="5384800" cy="2185988"/>
          </a:xfrm>
          <a:prstGeom prst="rect">
            <a:avLst/>
          </a:prstGeom>
        </p:spPr>
        <p:txBody>
          <a:bodyPr/>
          <a:lstStyle>
            <a:lvl1pPr>
              <a:defRPr>
                <a:solidFill>
                  <a:srgbClr val="4A5459"/>
                </a:solidFill>
                <a:latin typeface="Serpentine-Light"/>
              </a:defRPr>
            </a:lvl1pPr>
            <a:lvl2pPr>
              <a:defRPr>
                <a:solidFill>
                  <a:srgbClr val="4A5459"/>
                </a:solidFill>
                <a:latin typeface="Serpentine-Light"/>
              </a:defRPr>
            </a:lvl2pPr>
            <a:lvl3pPr>
              <a:defRPr>
                <a:solidFill>
                  <a:srgbClr val="4A5459"/>
                </a:solidFill>
                <a:latin typeface="Serpentine-Light"/>
              </a:defRPr>
            </a:lvl3pPr>
            <a:lvl4pPr>
              <a:defRPr>
                <a:solidFill>
                  <a:srgbClr val="4A5459"/>
                </a:solidFill>
                <a:latin typeface="Serpentine-Light"/>
              </a:defRPr>
            </a:lvl4pPr>
            <a:lvl5pPr>
              <a:defRPr>
                <a:solidFill>
                  <a:srgbClr val="4A5459"/>
                </a:solidFill>
                <a:latin typeface="Serpentine-Light"/>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Content Placeholder 4"/>
          <p:cNvSpPr>
            <a:spLocks noGrp="1"/>
          </p:cNvSpPr>
          <p:nvPr>
            <p:ph sz="quarter" idx="3"/>
          </p:nvPr>
        </p:nvSpPr>
        <p:spPr>
          <a:xfrm>
            <a:off x="6197600" y="3938589"/>
            <a:ext cx="5384800" cy="2187575"/>
          </a:xfrm>
          <a:prstGeom prst="rect">
            <a:avLst/>
          </a:prstGeom>
        </p:spPr>
        <p:txBody>
          <a:bodyPr/>
          <a:lstStyle>
            <a:lvl1pPr>
              <a:defRPr>
                <a:solidFill>
                  <a:srgbClr val="4A5459"/>
                </a:solidFill>
                <a:latin typeface="Serpentine-Light"/>
              </a:defRPr>
            </a:lvl1pPr>
            <a:lvl2pPr>
              <a:defRPr>
                <a:solidFill>
                  <a:srgbClr val="4A5459"/>
                </a:solidFill>
                <a:latin typeface="Serpentine-Light"/>
              </a:defRPr>
            </a:lvl2pPr>
            <a:lvl3pPr>
              <a:defRPr>
                <a:solidFill>
                  <a:srgbClr val="4A5459"/>
                </a:solidFill>
                <a:latin typeface="Serpentine-Light"/>
              </a:defRPr>
            </a:lvl3pPr>
            <a:lvl4pPr>
              <a:defRPr>
                <a:solidFill>
                  <a:srgbClr val="4A5459"/>
                </a:solidFill>
                <a:latin typeface="Serpentine-Light"/>
              </a:defRPr>
            </a:lvl4pPr>
            <a:lvl5pPr>
              <a:defRPr>
                <a:solidFill>
                  <a:srgbClr val="4A5459"/>
                </a:solidFill>
                <a:latin typeface="Serpentine-Light"/>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2"/>
          <p:cNvSpPr>
            <a:spLocks noGrp="1" noChangeArrowheads="1"/>
          </p:cNvSpPr>
          <p:nvPr>
            <p:ph type="sldNum" sz="quarter" idx="10"/>
          </p:nvPr>
        </p:nvSpPr>
        <p:spPr/>
        <p:txBody>
          <a:bodyPr/>
          <a:lstStyle>
            <a:lvl1pPr>
              <a:spcAft>
                <a:spcPct val="30000"/>
              </a:spcAft>
              <a:buSzPct val="80000"/>
              <a:buFont typeface="Wingdings" panose="05000000000000000000" pitchFamily="2" charset="2"/>
              <a:buChar char="Ø"/>
              <a:defRPr/>
            </a:lvl1pPr>
          </a:lstStyle>
          <a:p>
            <a:pPr>
              <a:buFont typeface="Wingdings" panose="05000000000000000000" pitchFamily="2" charset="2"/>
              <a:buNone/>
              <a:defRPr/>
            </a:pPr>
            <a:fld id="{84D0B0F7-B44F-4905-9252-04AE5C7A62D5}" type="slidenum">
              <a:rPr lang="en-US" altLang="en-US" smtClean="0"/>
            </a:fld>
            <a:endParaRPr lang="en-US" alt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4A5459"/>
                </a:solidFill>
                <a:latin typeface="Serpentine-Light"/>
              </a:defRPr>
            </a:lvl1pPr>
          </a:lstStyle>
          <a:p>
            <a:r>
              <a:rPr lang="en-US"/>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4A5459"/>
                </a:solidFill>
              </a:defRPr>
            </a:lvl1pPr>
            <a:lvl2pPr>
              <a:defRPr>
                <a:solidFill>
                  <a:srgbClr val="4A5459"/>
                </a:solidFill>
              </a:defRPr>
            </a:lvl2pPr>
            <a:lvl3pPr>
              <a:defRPr>
                <a:solidFill>
                  <a:srgbClr val="4A5459"/>
                </a:solidFill>
              </a:defRPr>
            </a:lvl3pPr>
            <a:lvl4pPr>
              <a:defRPr>
                <a:solidFill>
                  <a:srgbClr val="4A5459"/>
                </a:solidFill>
              </a:defRPr>
            </a:lvl4pPr>
            <a:lvl5pPr>
              <a:defRPr>
                <a:solidFill>
                  <a:srgbClr val="4A5459"/>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2"/>
          <p:cNvSpPr>
            <a:spLocks noGrp="1" noChangeArrowheads="1"/>
          </p:cNvSpPr>
          <p:nvPr>
            <p:ph type="sldNum" sz="quarter" idx="10"/>
          </p:nvPr>
        </p:nvSpPr>
        <p:spPr/>
        <p:txBody>
          <a:bodyPr/>
          <a:lstStyle>
            <a:lvl1pPr>
              <a:spcAft>
                <a:spcPct val="30000"/>
              </a:spcAft>
              <a:buSzPct val="80000"/>
              <a:buFont typeface="Wingdings" panose="05000000000000000000" pitchFamily="2" charset="2"/>
              <a:buChar char="Ø"/>
              <a:defRPr/>
            </a:lvl1pPr>
          </a:lstStyle>
          <a:p>
            <a:pPr>
              <a:buFont typeface="Wingdings" panose="05000000000000000000" pitchFamily="2" charset="2"/>
              <a:buNone/>
              <a:defRPr/>
            </a:pPr>
            <a:fld id="{A0F41BDA-7661-4476-9A28-17FAFA75ADDA}" type="slidenum">
              <a:rPr lang="en-US" altLang="en-US" smtClean="0"/>
            </a:fld>
            <a:endParaRPr lang="en-US" alt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solidFill>
                  <a:srgbClr val="4A5459"/>
                </a:solidFill>
                <a:latin typeface="Serpentine-Light"/>
              </a:defRPr>
            </a:lvl1pPr>
          </a:lstStyle>
          <a:p>
            <a:r>
              <a:rPr lang="en-US" dirty="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b="1">
                <a:solidFill>
                  <a:srgbClr val="4A5459"/>
                </a:solidFill>
                <a:latin typeface="Serpentine-Ligh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a:defRPr/>
            </a:lvl1pPr>
          </a:lstStyle>
          <a:p>
            <a:pPr>
              <a:defRPr/>
            </a:pPr>
            <a:fld id="{5A19CCE0-2E47-44B7-A37E-7358F8C87C67}" type="slidenum">
              <a:rPr lang="en-US"/>
            </a:fld>
            <a:endParaRPr lang="en-US"/>
          </a:p>
        </p:txBody>
      </p:sp>
      <p:sp>
        <p:nvSpPr>
          <p:cNvPr id="3" name="Title 1"/>
          <p:cNvSpPr>
            <a:spLocks noGrp="1"/>
          </p:cNvSpPr>
          <p:nvPr>
            <p:ph type="title"/>
          </p:nvPr>
        </p:nvSpPr>
        <p:spPr>
          <a:xfrm>
            <a:off x="609600" y="274638"/>
            <a:ext cx="10972800" cy="1143000"/>
          </a:xfrm>
          <a:prstGeom prst="rect">
            <a:avLst/>
          </a:prstGeom>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endParaRPr lang="en-US" dirty="0"/>
          </a:p>
        </p:txBody>
      </p:sp>
      <p:sp>
        <p:nvSpPr>
          <p:cNvPr id="4" name="Content Placeholder 2"/>
          <p:cNvSpPr>
            <a:spLocks noGrp="1"/>
          </p:cNvSpPr>
          <p:nvPr>
            <p:ph idx="1"/>
          </p:nvPr>
        </p:nvSpPr>
        <p:spPr>
          <a:xfrm>
            <a:off x="609600" y="1600201"/>
            <a:ext cx="109728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p:cNvPicPr>
            <a:picLocks noChangeAspect="1"/>
          </p:cNvPicPr>
          <p:nvPr userDrawn="1"/>
        </p:nvPicPr>
        <p:blipFill>
          <a:blip r:embed="rId7"/>
          <a:srcRect/>
          <a:stretch>
            <a:fillRect/>
          </a:stretch>
        </p:blipFill>
        <p:spPr bwMode="auto">
          <a:xfrm>
            <a:off x="10957985" y="6213476"/>
            <a:ext cx="891116"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3378" name="Rectangle 2"/>
          <p:cNvSpPr>
            <a:spLocks noGrp="1" noChangeArrowheads="1"/>
          </p:cNvSpPr>
          <p:nvPr>
            <p:ph type="sldNum" sz="quarter" idx="4"/>
          </p:nvPr>
        </p:nvSpPr>
        <p:spPr bwMode="auto">
          <a:xfrm>
            <a:off x="11353800" y="6545264"/>
            <a:ext cx="736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spcAft>
                <a:spcPct val="0"/>
              </a:spcAft>
              <a:buSzTx/>
              <a:buFontTx/>
              <a:buNone/>
              <a:defRPr sz="1200">
                <a:solidFill>
                  <a:srgbClr val="000000"/>
                </a:solidFill>
                <a:latin typeface="Arial Unicode MS" panose="020B0604020202020204" pitchFamily="34" charset="-128"/>
                <a:cs typeface="Arial" panose="020B0604020202020204" pitchFamily="34" charset="0"/>
              </a:defRPr>
            </a:lvl1pPr>
          </a:lstStyle>
          <a:p>
            <a:pPr>
              <a:defRPr/>
            </a:pPr>
            <a:fld id="{582B6F2B-D70A-44ED-BD9E-FDD1466F41F5}" type="slidenum">
              <a:rPr lang="en-US" altLang="en-US"/>
            </a:fld>
            <a:endParaRPr lang="en-US" altLang="en-US"/>
          </a:p>
        </p:txBody>
      </p:sp>
      <p:sp>
        <p:nvSpPr>
          <p:cNvPr id="1027" name="Rectangle 3"/>
          <p:cNvSpPr>
            <a:spLocks noChangeArrowheads="1"/>
          </p:cNvSpPr>
          <p:nvPr userDrawn="1"/>
        </p:nvSpPr>
        <p:spPr bwMode="auto">
          <a:xfrm flipV="1">
            <a:off x="1" y="0"/>
            <a:ext cx="512233" cy="3429000"/>
          </a:xfrm>
          <a:prstGeom prst="rect">
            <a:avLst/>
          </a:prstGeom>
          <a:gradFill rotWithShape="1">
            <a:gsLst>
              <a:gs pos="0">
                <a:srgbClr val="8F1515"/>
              </a:gs>
              <a:gs pos="50000">
                <a:srgbClr val="FF2525"/>
              </a:gs>
              <a:gs pos="100000">
                <a:srgbClr val="8F1515"/>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2"/>
                </a:solidFill>
                <a:latin typeface="Arial" panose="020B0604020202020204" pitchFamily="34" charset="0"/>
              </a:defRPr>
            </a:lvl1pPr>
            <a:lvl2pPr marL="742950" indent="-285750" eaLnBrk="0" hangingPunct="0">
              <a:defRPr sz="2400">
                <a:solidFill>
                  <a:schemeClr val="tx2"/>
                </a:solidFill>
                <a:latin typeface="Arial" panose="020B0604020202020204" pitchFamily="34" charset="0"/>
              </a:defRPr>
            </a:lvl2pPr>
            <a:lvl3pPr marL="1143000" indent="-228600" eaLnBrk="0" hangingPunct="0">
              <a:defRPr sz="2400">
                <a:solidFill>
                  <a:schemeClr val="tx2"/>
                </a:solidFill>
                <a:latin typeface="Arial" panose="020B0604020202020204" pitchFamily="34" charset="0"/>
              </a:defRPr>
            </a:lvl3pPr>
            <a:lvl4pPr marL="1600200" indent="-228600" eaLnBrk="0" hangingPunct="0">
              <a:defRPr sz="2400">
                <a:solidFill>
                  <a:schemeClr val="tx2"/>
                </a:solidFill>
                <a:latin typeface="Arial" panose="020B0604020202020204" pitchFamily="34" charset="0"/>
              </a:defRPr>
            </a:lvl4pPr>
            <a:lvl5pPr marL="2057400" indent="-228600" eaLnBrk="0" hangingPunct="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1" hangingPunct="1">
              <a:defRPr/>
            </a:pPr>
            <a:endParaRPr lang="en-US" altLang="en-US" sz="2400">
              <a:solidFill>
                <a:srgbClr val="000000"/>
              </a:solidFill>
              <a:ea typeface="+mn-ea"/>
            </a:endParaRPr>
          </a:p>
        </p:txBody>
      </p:sp>
      <p:sp>
        <p:nvSpPr>
          <p:cNvPr id="1028" name="Rectangle 4"/>
          <p:cNvSpPr>
            <a:spLocks noChangeArrowheads="1"/>
          </p:cNvSpPr>
          <p:nvPr userDrawn="1"/>
        </p:nvSpPr>
        <p:spPr bwMode="auto">
          <a:xfrm flipV="1">
            <a:off x="1" y="3644900"/>
            <a:ext cx="512233" cy="3213100"/>
          </a:xfrm>
          <a:prstGeom prst="rect">
            <a:avLst/>
          </a:prstGeom>
          <a:gradFill rotWithShape="1">
            <a:gsLst>
              <a:gs pos="0">
                <a:srgbClr val="8F1515"/>
              </a:gs>
              <a:gs pos="50000">
                <a:srgbClr val="FF2525"/>
              </a:gs>
              <a:gs pos="100000">
                <a:srgbClr val="8F1515"/>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2"/>
                </a:solidFill>
                <a:latin typeface="Arial" panose="020B0604020202020204" pitchFamily="34" charset="0"/>
              </a:defRPr>
            </a:lvl1pPr>
            <a:lvl2pPr marL="742950" indent="-285750" eaLnBrk="0" hangingPunct="0">
              <a:defRPr sz="2400">
                <a:solidFill>
                  <a:schemeClr val="tx2"/>
                </a:solidFill>
                <a:latin typeface="Arial" panose="020B0604020202020204" pitchFamily="34" charset="0"/>
              </a:defRPr>
            </a:lvl2pPr>
            <a:lvl3pPr marL="1143000" indent="-228600" eaLnBrk="0" hangingPunct="0">
              <a:defRPr sz="2400">
                <a:solidFill>
                  <a:schemeClr val="tx2"/>
                </a:solidFill>
                <a:latin typeface="Arial" panose="020B0604020202020204" pitchFamily="34" charset="0"/>
              </a:defRPr>
            </a:lvl3pPr>
            <a:lvl4pPr marL="1600200" indent="-228600" eaLnBrk="0" hangingPunct="0">
              <a:defRPr sz="2400">
                <a:solidFill>
                  <a:schemeClr val="tx2"/>
                </a:solidFill>
                <a:latin typeface="Arial" panose="020B0604020202020204" pitchFamily="34" charset="0"/>
              </a:defRPr>
            </a:lvl4pPr>
            <a:lvl5pPr marL="2057400" indent="-228600" eaLnBrk="0" hangingPunct="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1" hangingPunct="1">
              <a:defRPr/>
            </a:pPr>
            <a:endParaRPr lang="en-US" altLang="en-US" sz="2400">
              <a:solidFill>
                <a:srgbClr val="000000"/>
              </a:solidFill>
              <a:ea typeface="+mn-ea"/>
            </a:endParaRPr>
          </a:p>
        </p:txBody>
      </p:sp>
      <p:sp>
        <p:nvSpPr>
          <p:cNvPr id="1029" name="AutoShape 5"/>
          <p:cNvSpPr>
            <a:spLocks noChangeArrowheads="1"/>
          </p:cNvSpPr>
          <p:nvPr userDrawn="1"/>
        </p:nvSpPr>
        <p:spPr bwMode="auto">
          <a:xfrm rot="5400000">
            <a:off x="-1108868" y="2388394"/>
            <a:ext cx="2732088" cy="514351"/>
          </a:xfrm>
          <a:prstGeom prst="parallelogram">
            <a:avLst>
              <a:gd name="adj" fmla="val 50920"/>
            </a:avLst>
          </a:prstGeom>
          <a:gradFill rotWithShape="1">
            <a:gsLst>
              <a:gs pos="0">
                <a:srgbClr val="5F0000"/>
              </a:gs>
              <a:gs pos="50000">
                <a:srgbClr val="CE0000"/>
              </a:gs>
              <a:gs pos="100000">
                <a:srgbClr val="5F0000"/>
              </a:gs>
            </a:gsLst>
            <a:lin ang="5400000" scaled="1"/>
          </a:gra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FF0000"/>
                  </a:outerShdw>
                </a:effectLst>
              </a14:hiddenEffects>
            </a:ext>
          </a:extLst>
        </p:spPr>
        <p:txBody>
          <a:bodyPr wrap="none" anchor="ctr"/>
          <a:lstStyle>
            <a:lvl1pPr eaLnBrk="0" hangingPunct="0">
              <a:defRPr sz="2400">
                <a:solidFill>
                  <a:schemeClr val="tx2"/>
                </a:solidFill>
                <a:latin typeface="Arial" panose="020B0604020202020204" pitchFamily="34" charset="0"/>
              </a:defRPr>
            </a:lvl1pPr>
            <a:lvl2pPr marL="742950" indent="-285750" eaLnBrk="0" hangingPunct="0">
              <a:defRPr sz="2400">
                <a:solidFill>
                  <a:schemeClr val="tx2"/>
                </a:solidFill>
                <a:latin typeface="Arial" panose="020B0604020202020204" pitchFamily="34" charset="0"/>
              </a:defRPr>
            </a:lvl2pPr>
            <a:lvl3pPr marL="1143000" indent="-228600" eaLnBrk="0" hangingPunct="0">
              <a:defRPr sz="2400">
                <a:solidFill>
                  <a:schemeClr val="tx2"/>
                </a:solidFill>
                <a:latin typeface="Arial" panose="020B0604020202020204" pitchFamily="34" charset="0"/>
              </a:defRPr>
            </a:lvl3pPr>
            <a:lvl4pPr marL="1600200" indent="-228600" eaLnBrk="0" hangingPunct="0">
              <a:defRPr sz="2400">
                <a:solidFill>
                  <a:schemeClr val="tx2"/>
                </a:solidFill>
                <a:latin typeface="Arial" panose="020B0604020202020204" pitchFamily="34" charset="0"/>
              </a:defRPr>
            </a:lvl4pPr>
            <a:lvl5pPr marL="2057400" indent="-228600" eaLnBrk="0" hangingPunct="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1" hangingPunct="1">
              <a:defRPr/>
            </a:pPr>
            <a:endParaRPr lang="en-US" altLang="en-US" sz="2400">
              <a:solidFill>
                <a:srgbClr val="000000"/>
              </a:solidFill>
              <a:ea typeface="+mn-ea"/>
            </a:endParaRPr>
          </a:p>
        </p:txBody>
      </p:sp>
      <p:pic>
        <p:nvPicPr>
          <p:cNvPr id="5127" name="Picture 6"/>
          <p:cNvPicPr>
            <a:picLocks noChangeAspect="1" noChangeArrowheads="1"/>
          </p:cNvPicPr>
          <p:nvPr userDrawn="1"/>
        </p:nvPicPr>
        <p:blipFill>
          <a:blip r:embed="rId8"/>
          <a:srcRect/>
          <a:stretch>
            <a:fillRect/>
          </a:stretch>
        </p:blipFill>
        <p:spPr bwMode="auto">
          <a:xfrm>
            <a:off x="-16933" y="4267200"/>
            <a:ext cx="524933" cy="23622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8"/>
          <p:cNvSpPr txBox="1">
            <a:spLocks noChangeArrowheads="1"/>
          </p:cNvSpPr>
          <p:nvPr userDrawn="1"/>
        </p:nvSpPr>
        <p:spPr bwMode="auto">
          <a:xfrm>
            <a:off x="644530" y="6545264"/>
            <a:ext cx="6235700" cy="276999"/>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2"/>
                </a:solidFill>
                <a:latin typeface="Arial" panose="020B0604020202020204" pitchFamily="34" charset="0"/>
              </a:defRPr>
            </a:lvl1pPr>
            <a:lvl2pPr marL="742950" indent="-285750" eaLnBrk="0" hangingPunct="0">
              <a:defRPr sz="2400">
                <a:solidFill>
                  <a:schemeClr val="tx2"/>
                </a:solidFill>
                <a:latin typeface="Arial" panose="020B0604020202020204" pitchFamily="34" charset="0"/>
              </a:defRPr>
            </a:lvl2pPr>
            <a:lvl3pPr marL="1143000" indent="-228600" eaLnBrk="0" hangingPunct="0">
              <a:defRPr sz="2400">
                <a:solidFill>
                  <a:schemeClr val="tx2"/>
                </a:solidFill>
                <a:latin typeface="Arial" panose="020B0604020202020204" pitchFamily="34" charset="0"/>
              </a:defRPr>
            </a:lvl3pPr>
            <a:lvl4pPr marL="1600200" indent="-228600" eaLnBrk="0" hangingPunct="0">
              <a:defRPr sz="2400">
                <a:solidFill>
                  <a:schemeClr val="tx2"/>
                </a:solidFill>
                <a:latin typeface="Arial" panose="020B0604020202020204" pitchFamily="34" charset="0"/>
              </a:defRPr>
            </a:lvl4pPr>
            <a:lvl5pPr marL="2057400" indent="-228600" eaLnBrk="0" hangingPunct="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eaLnBrk="1" hangingPunct="1">
              <a:spcBef>
                <a:spcPct val="50000"/>
              </a:spcBef>
              <a:defRPr/>
            </a:pPr>
            <a:r>
              <a:rPr lang="en-US" altLang="en-US" sz="1200" i="1" dirty="0" err="1">
                <a:cs typeface="Arial" panose="020B0604020202020204" pitchFamily="34" charset="0"/>
              </a:rPr>
              <a:t>NanoCAM</a:t>
            </a:r>
            <a:r>
              <a:rPr lang="en-US" altLang="en-US" sz="1200" i="1" dirty="0">
                <a:cs typeface="Arial" panose="020B0604020202020204" pitchFamily="34" charset="0"/>
              </a:rPr>
              <a:t> 4</a:t>
            </a:r>
            <a:endParaRPr lang="en-US" altLang="en-US" sz="1200" i="1" dirty="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fade/>
  </p:transition>
  <p:hf hdr="0" ftr="0" dt="0"/>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anose="020B0604030504040204" pitchFamily="34" charset="0"/>
        </a:defRPr>
      </a:lvl2pPr>
      <a:lvl3pPr algn="ctr" rtl="0" eaLnBrk="0" fontAlgn="base" hangingPunct="0">
        <a:spcBef>
          <a:spcPct val="0"/>
        </a:spcBef>
        <a:spcAft>
          <a:spcPct val="0"/>
        </a:spcAft>
        <a:defRPr sz="2400">
          <a:solidFill>
            <a:schemeClr val="tx1"/>
          </a:solidFill>
          <a:latin typeface="Verdana" panose="020B0604030504040204" pitchFamily="34" charset="0"/>
        </a:defRPr>
      </a:lvl3pPr>
      <a:lvl4pPr algn="ctr" rtl="0" eaLnBrk="0" fontAlgn="base" hangingPunct="0">
        <a:spcBef>
          <a:spcPct val="0"/>
        </a:spcBef>
        <a:spcAft>
          <a:spcPct val="0"/>
        </a:spcAft>
        <a:defRPr sz="2400">
          <a:solidFill>
            <a:schemeClr val="tx1"/>
          </a:solidFill>
          <a:latin typeface="Verdana" panose="020B0604030504040204" pitchFamily="34" charset="0"/>
        </a:defRPr>
      </a:lvl4pPr>
      <a:lvl5pPr algn="ctr" rtl="0" eaLnBrk="0" fontAlgn="base" hangingPunct="0">
        <a:spcBef>
          <a:spcPct val="0"/>
        </a:spcBef>
        <a:spcAft>
          <a:spcPct val="0"/>
        </a:spcAft>
        <a:defRPr sz="2400">
          <a:solidFill>
            <a:schemeClr val="tx1"/>
          </a:solidFill>
          <a:latin typeface="Verdana" panose="020B0604030504040204" pitchFamily="34" charset="0"/>
        </a:defRPr>
      </a:lvl5pPr>
      <a:lvl6pPr marL="457200" algn="ctr" rtl="0" fontAlgn="base">
        <a:spcBef>
          <a:spcPct val="0"/>
        </a:spcBef>
        <a:spcAft>
          <a:spcPct val="0"/>
        </a:spcAft>
        <a:defRPr sz="2400">
          <a:solidFill>
            <a:schemeClr val="tx1"/>
          </a:solidFill>
          <a:latin typeface="Verdana" panose="020B0604030504040204" pitchFamily="34" charset="0"/>
        </a:defRPr>
      </a:lvl6pPr>
      <a:lvl7pPr marL="914400" algn="ctr" rtl="0" fontAlgn="base">
        <a:spcBef>
          <a:spcPct val="0"/>
        </a:spcBef>
        <a:spcAft>
          <a:spcPct val="0"/>
        </a:spcAft>
        <a:defRPr sz="2400">
          <a:solidFill>
            <a:schemeClr val="tx1"/>
          </a:solidFill>
          <a:latin typeface="Verdana" panose="020B0604030504040204" pitchFamily="34" charset="0"/>
        </a:defRPr>
      </a:lvl7pPr>
      <a:lvl8pPr marL="1371600" algn="ctr" rtl="0" fontAlgn="base">
        <a:spcBef>
          <a:spcPct val="0"/>
        </a:spcBef>
        <a:spcAft>
          <a:spcPct val="0"/>
        </a:spcAft>
        <a:defRPr sz="2400">
          <a:solidFill>
            <a:schemeClr val="tx1"/>
          </a:solidFill>
          <a:latin typeface="Verdana" panose="020B0604030504040204" pitchFamily="34" charset="0"/>
        </a:defRPr>
      </a:lvl8pPr>
      <a:lvl9pPr marL="1828800" algn="ctr" rtl="0" fontAlgn="base">
        <a:spcBef>
          <a:spcPct val="0"/>
        </a:spcBef>
        <a:spcAft>
          <a:spcPct val="0"/>
        </a:spcAft>
        <a:defRPr sz="2400">
          <a:solidFill>
            <a:schemeClr val="tx1"/>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file:///D:\Work\NanoCAM4\N4%20Sample%20Files\XZ%20Face%20Turn.nano" TargetMode="External"/><Relationship Id="rId4" Type="http://schemas.openxmlformats.org/officeDocument/2006/relationships/image" Target="../media/image9.png"/><Relationship Id="rId3" Type="http://schemas.openxmlformats.org/officeDocument/2006/relationships/image" Target="../media/image22.png"/><Relationship Id="rId2" Type="http://schemas.openxmlformats.org/officeDocument/2006/relationships/image" Target="../media/image1.sv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file:///D:\Work\NanoCAM4\N4%20Sample%20Files\XZ%20ID%20OD%20Turn.nano" TargetMode="External"/><Relationship Id="rId4" Type="http://schemas.openxmlformats.org/officeDocument/2006/relationships/image" Target="../media/image24.png"/><Relationship Id="rId3" Type="http://schemas.openxmlformats.org/officeDocument/2006/relationships/image" Target="../media/image9.png"/><Relationship Id="rId2" Type="http://schemas.openxmlformats.org/officeDocument/2006/relationships/image" Target="../media/image2.sv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hyperlink" Target="file:///D:\Work\NanoCAM4\N4%20Sample%20Files\Morph.nano" TargetMode="External"/><Relationship Id="rId2" Type="http://schemas.openxmlformats.org/officeDocument/2006/relationships/image" Target="../media/image10.pn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file:///D:\Work\NanoCAM4\N4%20Sample%20Files\Bnormalsecdrive.nano" TargetMode="External"/><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image" Target="../media/image35.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image" Target="../media/image37.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file:///D:\Work\NanoCAM4\N4%20Sample%20Files\D-CUT.nano" TargetMode="External"/><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image" Target="../media/image38.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file:///D:\Work\NanoCAM4\N4%20Sample%20Files\XZCwez.nano" TargetMode="External"/><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file:///D:\Work\NanoCAM4\N4%20Sample%20Files\lxb.nano" TargetMode="Externa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file:///D:\Work\NanoCAM4\N4%20Sample%20Files\MLA.nano" TargetMode="External"/><Relationship Id="rId3" Type="http://schemas.openxmlformats.org/officeDocument/2006/relationships/image" Target="../media/image45.png"/><Relationship Id="rId2" Type="http://schemas.openxmlformats.org/officeDocument/2006/relationships/image" Target="../media/image10.png"/><Relationship Id="rId1" Type="http://schemas.openxmlformats.org/officeDocument/2006/relationships/image" Target="../media/image44.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hyperlink" Target="file:///D:\Work\NanoCAM4\N4%20Sample%20Files\MLA.nano" TargetMode="External"/><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file:///D:\Work\NanoCAM4\N4%20Sample%20Files\Bnormalgrinding.nano" TargetMode="External"/><Relationship Id="rId3" Type="http://schemas.openxmlformats.org/officeDocument/2006/relationships/image" Target="../media/image11.png"/><Relationship Id="rId2" Type="http://schemas.openxmlformats.org/officeDocument/2006/relationships/image" Target="../media/image53.png"/><Relationship Id="rId1"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file:///D:\Work\NanoCAM4\N4%20Sample%20Files\XYZxi.nano" TargetMode="Externa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image" Target="../media/image54.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file:///D:\Work\NanoCAM4\N4%20Sample%20Files\XYZlhx.nano" TargetMode="External"/><Relationship Id="rId3" Type="http://schemas.openxmlformats.org/officeDocument/2006/relationships/image" Target="../media/image11.png"/><Relationship Id="rId2" Type="http://schemas.openxmlformats.org/officeDocument/2006/relationships/image" Target="../media/image58.png"/><Relationship Id="rId1" Type="http://schemas.openxmlformats.org/officeDocument/2006/relationships/image" Target="../media/image57.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file:///D:\Work\NanoCAM4\N4%20Sample%20Files\XYZkx.nano" TargetMode="External"/><Relationship Id="rId4" Type="http://schemas.openxmlformats.org/officeDocument/2006/relationships/image" Target="../media/image61.png"/><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hyperlink" Target="file:///D:\Work\NanoCAM4\N4%20Sample%20Files\Ruling%20With%20C%20Index.nano" TargetMode="External"/><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file:///D:\Work\NanoCAM4\N4%20Sample%20Files\XYZBxx.nano" TargetMode="External"/><Relationship Id="rId4" Type="http://schemas.openxmlformats.org/officeDocument/2006/relationships/image" Target="../media/image67.png"/><Relationship Id="rId3" Type="http://schemas.openxmlformats.org/officeDocument/2006/relationships/image" Target="../media/image12.png"/><Relationship Id="rId2" Type="http://schemas.openxmlformats.org/officeDocument/2006/relationships/image" Target="../media/image66.png"/><Relationship Id="rId1" Type="http://schemas.openxmlformats.org/officeDocument/2006/relationships/image" Target="../media/image65.png"/></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4.xml"/><Relationship Id="rId5" Type="http://schemas.openxmlformats.org/officeDocument/2006/relationships/hyperlink" Target="file:///D:\Work\NanoCAM4\N4%20Sample%20Files\Ruling%20With%20C%20Index.nano" TargetMode="External"/><Relationship Id="rId4" Type="http://schemas.openxmlformats.org/officeDocument/2006/relationships/image" Target="../media/image5.png"/><Relationship Id="rId3" Type="http://schemas.openxmlformats.org/officeDocument/2006/relationships/image" Target="../media/image69.png"/><Relationship Id="rId2" Type="http://schemas.openxmlformats.org/officeDocument/2006/relationships/image" Target="../media/image12.png"/><Relationship Id="rId1" Type="http://schemas.openxmlformats.org/officeDocument/2006/relationships/image" Target="../media/image68.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hyperlink" Target="file:///D:\Work\NanoCAM4\N4%20Sample%20Files\Ruling%20With%20C%20Index.nano" TargetMode="External"/><Relationship Id="rId2" Type="http://schemas.openxmlformats.org/officeDocument/2006/relationships/image" Target="../media/image70.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71.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hyperlink" Target="file:///D:\Work\NanoCAM4\N4%20Sample%20Files\Diff.nano" TargetMode="External"/><Relationship Id="rId2" Type="http://schemas.openxmlformats.org/officeDocument/2006/relationships/image" Target="../media/image73.png"/><Relationship Id="rId1"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NanoCAM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19747" y="622970"/>
            <a:ext cx="3743325" cy="1871662"/>
          </a:xfrm>
          <a:prstGeom prst="rect">
            <a:avLst/>
          </a:prstGeom>
          <a:solidFill>
            <a:schemeClr val="tx1"/>
          </a:solidFill>
          <a:ln>
            <a:noFill/>
          </a:ln>
          <a:effectLst/>
        </p:spPr>
      </p:pic>
      <p:sp>
        <p:nvSpPr>
          <p:cNvPr id="8" name="Text Box 4"/>
          <p:cNvSpPr txBox="1">
            <a:spLocks noChangeArrowheads="1"/>
          </p:cNvSpPr>
          <p:nvPr/>
        </p:nvSpPr>
        <p:spPr bwMode="auto">
          <a:xfrm>
            <a:off x="7043407" y="2847974"/>
            <a:ext cx="5093363" cy="8302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lstStyle/>
          <a:p>
            <a:pPr lvl="0"/>
            <a:r>
              <a:rPr lang="zh-CN" altLang="en-US" sz="1800" b="1" dirty="0">
                <a:solidFill>
                  <a:schemeClr val="tx1">
                    <a:lumMod val="95000"/>
                    <a:lumOff val="5000"/>
                  </a:schemeClr>
                </a:solidFill>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专为光学行业开发的超精密自由形式编程软件</a:t>
            </a:r>
            <a:endParaRPr kumimoji="0" lang="en-US" altLang="en-US" sz="1800" b="1" u="none" strike="noStrike" cap="none" normalizeH="0" baseline="0" dirty="0">
              <a:ln>
                <a:noFill/>
              </a:ln>
              <a:solidFill>
                <a:schemeClr val="tx1">
                  <a:lumMod val="95000"/>
                  <a:lumOff val="5000"/>
                </a:schemeClr>
              </a:solidFill>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pic>
        <p:nvPicPr>
          <p:cNvPr id="9" name="Picture 5" descr="Splash"/>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a:fillRect/>
          </a:stretch>
        </p:blipFill>
        <p:spPr bwMode="auto">
          <a:xfrm>
            <a:off x="1445862" y="350520"/>
            <a:ext cx="6758180" cy="582517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0" name="Text Box 6"/>
          <p:cNvSpPr txBox="1">
            <a:spLocks noChangeArrowheads="1"/>
          </p:cNvSpPr>
          <p:nvPr/>
        </p:nvSpPr>
        <p:spPr bwMode="auto">
          <a:xfrm>
            <a:off x="7422358" y="5429568"/>
            <a:ext cx="4335463" cy="7461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FF0000"/>
                  </a:outerShdw>
                </a:effectLst>
              </a14:hiddenEffects>
            </a:ext>
          </a:extLst>
        </p:spPr>
        <p:txBody>
          <a:bodyPr vert="horz" wrap="square" lIns="91440" tIns="45720" rIns="91440" bIns="45720" numCol="1" anchor="t" anchorCtr="0" compatLnSpc="1"/>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200" b="1" i="1" u="none" strike="noStrike" cap="none" normalizeH="0" baseline="0" dirty="0">
                <a:ln>
                  <a:noFill/>
                </a:ln>
                <a:solidFill>
                  <a:schemeClr val="bg1"/>
                </a:solidFill>
                <a:effectLst/>
                <a:latin typeface="Arial" panose="020B0604020202020204" pitchFamily="34" charset="0"/>
              </a:rPr>
              <a:t>Moore Nanotechnology Systems, LLC</a:t>
            </a:r>
            <a:br>
              <a:rPr kumimoji="0" lang="en-US" altLang="en-US" sz="1200" b="1" i="1" u="none" strike="noStrike" cap="none" normalizeH="0" baseline="0" dirty="0">
                <a:ln>
                  <a:noFill/>
                </a:ln>
                <a:solidFill>
                  <a:schemeClr val="bg1"/>
                </a:solidFill>
                <a:effectLst/>
                <a:latin typeface="Arial" panose="020B0604020202020204" pitchFamily="34" charset="0"/>
              </a:rPr>
            </a:br>
            <a:r>
              <a:rPr kumimoji="0" lang="en-US" altLang="en-US" sz="1200" b="1" i="1" u="none" strike="noStrike" cap="none" normalizeH="0" baseline="0" dirty="0">
                <a:ln>
                  <a:noFill/>
                </a:ln>
                <a:solidFill>
                  <a:schemeClr val="bg1"/>
                </a:solidFill>
                <a:effectLst/>
                <a:latin typeface="Arial" panose="020B0604020202020204" pitchFamily="34" charset="0"/>
              </a:rPr>
              <a:t>www.nanotechsys.com</a:t>
            </a:r>
            <a:endParaRPr kumimoji="0" lang="en-US" altLang="en-US" sz="1200" b="0" i="0" u="none" strike="noStrike" cap="none" normalizeH="0" baseline="0" dirty="0">
              <a:ln>
                <a:noFill/>
              </a:ln>
              <a:solidFill>
                <a:schemeClr val="bg1"/>
              </a:solidFill>
              <a:effectLst/>
              <a:latin typeface="Arial" panose="020B0604020202020204" pitchFamily="34" charset="0"/>
            </a:endParaRPr>
          </a:p>
        </p:txBody>
      </p:sp>
      <p:grpSp>
        <p:nvGrpSpPr>
          <p:cNvPr id="11" name="Group 7"/>
          <p:cNvGrpSpPr/>
          <p:nvPr/>
        </p:nvGrpSpPr>
        <p:grpSpPr bwMode="auto">
          <a:xfrm>
            <a:off x="738811" y="5206389"/>
            <a:ext cx="673735" cy="597463"/>
            <a:chOff x="106430436" y="113327787"/>
            <a:chExt cx="866775" cy="752475"/>
          </a:xfrm>
        </p:grpSpPr>
        <p:sp>
          <p:nvSpPr>
            <p:cNvPr id="12" name="Rectangle 8"/>
            <p:cNvSpPr>
              <a:spLocks noChangeArrowheads="1"/>
            </p:cNvSpPr>
            <p:nvPr/>
          </p:nvSpPr>
          <p:spPr bwMode="auto">
            <a:xfrm>
              <a:off x="106473298" y="113327787"/>
              <a:ext cx="781050" cy="752475"/>
            </a:xfrm>
            <a:prstGeom prst="rect">
              <a:avLst/>
            </a:prstGeom>
            <a:solidFill>
              <a:srgbClr val="90908F"/>
            </a:solidFill>
            <a:ln w="31750" algn="in">
              <a:miter lim="800000"/>
            </a:ln>
            <a:effectLst/>
            <a:scene3d>
              <a:camera prst="legacyObliqueFront"/>
              <a:lightRig rig="legacyFlat3" dir="b"/>
            </a:scene3d>
            <a:sp3d prstMaterial="legacyMatte">
              <a:bevelT w="13500" h="13500" prst="angle"/>
              <a:bevelB w="13500" h="13500" prst="angle"/>
              <a:extrusionClr>
                <a:srgbClr val="90908F"/>
              </a:extrusionClr>
              <a:contourClr>
                <a:srgbClr val="90908F"/>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flatTx/>
            </a:bodyPr>
            <a:lstStyle/>
            <a:p>
              <a:endParaRPr lang="en-US">
                <a:solidFill>
                  <a:schemeClr val="bg1"/>
                </a:solidFill>
              </a:endParaRPr>
            </a:p>
          </p:txBody>
        </p:sp>
        <p:sp>
          <p:nvSpPr>
            <p:cNvPr id="13" name="Text Box 9"/>
            <p:cNvSpPr txBox="1">
              <a:spLocks noChangeArrowheads="1"/>
            </p:cNvSpPr>
            <p:nvPr/>
          </p:nvSpPr>
          <p:spPr bwMode="auto">
            <a:xfrm>
              <a:off x="106430436" y="113359751"/>
              <a:ext cx="866775" cy="647700"/>
            </a:xfrm>
            <a:prstGeom prst="rect">
              <a:avLst/>
            </a:prstGeom>
            <a:noFill/>
            <a:ln>
              <a:noFill/>
            </a:ln>
            <a:effectLst/>
            <a:extLst>
              <a:ext uri="{909E8E84-426E-40DD-AFC4-6F175D3DCCD1}">
                <a14:hiddenFill xmlns:a14="http://schemas.microsoft.com/office/drawing/2010/main">
                  <a:solidFill>
                    <a:srgbClr val="C8C8C7"/>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800" b="1" i="0" u="none" strike="noStrike" cap="none" normalizeH="0" baseline="0" dirty="0">
                  <a:ln>
                    <a:noFill/>
                  </a:ln>
                  <a:solidFill>
                    <a:schemeClr val="bg1"/>
                  </a:solidFill>
                  <a:effectLst/>
                  <a:latin typeface="Arial" panose="020B0604020202020204" pitchFamily="34" charset="0"/>
                </a:rPr>
                <a:t>N4</a:t>
              </a: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grpSp>
      <p:pic>
        <p:nvPicPr>
          <p:cNvPr id="3" name="图片 2"/>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912"/>
            <a:ext cx="10972800" cy="978726"/>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点云导入</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pic>
        <p:nvPicPr>
          <p:cNvPr id="5" name="Content Placeholder 4"/>
          <p:cNvPicPr>
            <a:picLocks noGrp="1" noChangeAspect="1"/>
          </p:cNvPicPr>
          <p:nvPr>
            <p:ph idx="1"/>
          </p:nvPr>
        </p:nvPicPr>
        <p:blipFill>
          <a:blip r:embed="rId1"/>
          <a:stretch>
            <a:fillRect/>
          </a:stretch>
        </p:blipFill>
        <p:spPr>
          <a:xfrm>
            <a:off x="7559405" y="1603427"/>
            <a:ext cx="3455701" cy="4525963"/>
          </a:xfrm>
          <a:prstGeom prst="rect">
            <a:avLst/>
          </a:prstGeom>
        </p:spPr>
      </p:pic>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sp>
        <p:nvSpPr>
          <p:cNvPr id="6" name="Content Placeholder 2"/>
          <p:cNvSpPr txBox="1"/>
          <p:nvPr/>
        </p:nvSpPr>
        <p:spPr>
          <a:xfrm>
            <a:off x="609600" y="1600201"/>
            <a:ext cx="6167718" cy="4525963"/>
          </a:xfrm>
          <a:prstGeom prst="rect">
            <a:avLst/>
          </a:prstGeom>
        </p:spPr>
        <p:txBody>
          <a:bodyPr/>
          <a:lstStyle>
            <a:lvl1pPr marL="342900" indent="-342900" algn="l" rtl="0" eaLnBrk="0" fontAlgn="base" hangingPunct="0">
              <a:spcBef>
                <a:spcPct val="20000"/>
              </a:spcBef>
              <a:spcAft>
                <a:spcPct val="0"/>
              </a:spcAft>
              <a:buChar char="•"/>
              <a:defRPr>
                <a:solidFill>
                  <a:srgbClr val="4A5459"/>
                </a:solidFill>
                <a:latin typeface="+mn-lt"/>
                <a:ea typeface="+mn-ea"/>
                <a:cs typeface="+mn-cs"/>
              </a:defRPr>
            </a:lvl1pPr>
            <a:lvl2pPr marL="742950" indent="-285750" algn="l" rtl="0" eaLnBrk="0" fontAlgn="base" hangingPunct="0">
              <a:spcBef>
                <a:spcPct val="20000"/>
              </a:spcBef>
              <a:spcAft>
                <a:spcPct val="0"/>
              </a:spcAft>
              <a:buChar char="–"/>
              <a:defRPr sz="1600">
                <a:solidFill>
                  <a:srgbClr val="4A5459"/>
                </a:solidFill>
                <a:latin typeface="+mn-lt"/>
              </a:defRPr>
            </a:lvl2pPr>
            <a:lvl3pPr marL="1143000" indent="-228600" algn="l" rtl="0" eaLnBrk="0" fontAlgn="base" hangingPunct="0">
              <a:spcBef>
                <a:spcPct val="20000"/>
              </a:spcBef>
              <a:spcAft>
                <a:spcPct val="0"/>
              </a:spcAft>
              <a:buChar char="•"/>
              <a:defRPr sz="1600">
                <a:solidFill>
                  <a:srgbClr val="4A5459"/>
                </a:solidFill>
                <a:latin typeface="+mn-lt"/>
              </a:defRPr>
            </a:lvl3pPr>
            <a:lvl4pPr marL="1600200" indent="-228600" algn="l" rtl="0" eaLnBrk="0" fontAlgn="base" hangingPunct="0">
              <a:spcBef>
                <a:spcPct val="20000"/>
              </a:spcBef>
              <a:spcAft>
                <a:spcPct val="0"/>
              </a:spcAft>
              <a:buChar char="–"/>
              <a:defRPr sz="1600">
                <a:solidFill>
                  <a:srgbClr val="4A5459"/>
                </a:solidFill>
                <a:latin typeface="+mn-lt"/>
              </a:defRPr>
            </a:lvl4pPr>
            <a:lvl5pPr marL="2057400" indent="-228600" algn="l" rtl="0" eaLnBrk="0" fontAlgn="base" hangingPunct="0">
              <a:spcBef>
                <a:spcPct val="20000"/>
              </a:spcBef>
              <a:spcAft>
                <a:spcPct val="0"/>
              </a:spcAft>
              <a:buChar char="»"/>
              <a:defRPr sz="1600">
                <a:solidFill>
                  <a:srgbClr val="4A5459"/>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zh-CN" altLang="en-US" sz="2000" kern="0" dirty="0">
                <a:latin typeface="等线" panose="02010600030101010101" pitchFamily="2" charset="-122"/>
                <a:ea typeface="等线" panose="02010600030101010101" pitchFamily="2" charset="-122"/>
              </a:rPr>
              <a:t>目前，我们允许导入以逗号分隔的文件，即</a:t>
            </a:r>
            <a:r>
              <a:rPr lang="en-US" altLang="zh-CN" sz="2000" kern="0" dirty="0">
                <a:latin typeface="等线" panose="02010600030101010101" pitchFamily="2" charset="-122"/>
                <a:ea typeface="等线" panose="02010600030101010101" pitchFamily="2" charset="-122"/>
              </a:rPr>
              <a:t>.txt</a:t>
            </a:r>
            <a:r>
              <a:rPr lang="zh-CN" altLang="en-US" sz="2000" kern="0" dirty="0">
                <a:latin typeface="等线" panose="02010600030101010101" pitchFamily="2" charset="-122"/>
                <a:ea typeface="等线" panose="02010600030101010101" pitchFamily="2" charset="-122"/>
              </a:rPr>
              <a:t>和</a:t>
            </a:r>
            <a:r>
              <a:rPr lang="en-US" altLang="zh-CN" sz="2000" kern="0" dirty="0">
                <a:latin typeface="等线" panose="02010600030101010101" pitchFamily="2" charset="-122"/>
                <a:ea typeface="等线" panose="02010600030101010101" pitchFamily="2" charset="-122"/>
              </a:rPr>
              <a:t>.csv</a:t>
            </a:r>
            <a:r>
              <a:rPr lang="zh-CN" altLang="en-US" sz="2000" kern="0" dirty="0">
                <a:latin typeface="等线" panose="02010600030101010101" pitchFamily="2" charset="-122"/>
                <a:ea typeface="等线" panose="02010600030101010101" pitchFamily="2" charset="-122"/>
              </a:rPr>
              <a:t>。</a:t>
            </a:r>
            <a:endParaRPr lang="zh-CN" altLang="en-US" sz="2000" kern="0" dirty="0">
              <a:latin typeface="等线" panose="02010600030101010101" pitchFamily="2" charset="-122"/>
              <a:ea typeface="等线" panose="02010600030101010101" pitchFamily="2" charset="-122"/>
            </a:endParaRPr>
          </a:p>
          <a:p>
            <a:r>
              <a:rPr lang="zh-CN" altLang="en-US" sz="2000" kern="0" dirty="0">
                <a:latin typeface="等线" panose="02010600030101010101" pitchFamily="2" charset="-122"/>
                <a:ea typeface="等线" panose="02010600030101010101" pitchFamily="2" charset="-122"/>
              </a:rPr>
              <a:t>文件格式可以是：</a:t>
            </a:r>
            <a:endParaRPr lang="zh-CN" altLang="en-US" sz="2000" kern="0" dirty="0">
              <a:latin typeface="等线" panose="02010600030101010101" pitchFamily="2" charset="-122"/>
              <a:ea typeface="等线" panose="02010600030101010101" pitchFamily="2" charset="-122"/>
            </a:endParaRPr>
          </a:p>
          <a:p>
            <a:r>
              <a:rPr lang="en-US" altLang="zh-CN" sz="2000" kern="0" dirty="0">
                <a:latin typeface="等线" panose="02010600030101010101" pitchFamily="2" charset="-122"/>
                <a:ea typeface="等线" panose="02010600030101010101" pitchFamily="2" charset="-122"/>
              </a:rPr>
              <a:t>2D</a:t>
            </a:r>
            <a:r>
              <a:rPr lang="zh-CN" altLang="en-US" sz="2000" kern="0" dirty="0">
                <a:latin typeface="等线" panose="02010600030101010101" pitchFamily="2" charset="-122"/>
                <a:ea typeface="等线" panose="02010600030101010101" pitchFamily="2" charset="-122"/>
              </a:rPr>
              <a:t>矢量</a:t>
            </a:r>
            <a:endParaRPr lang="zh-CN" altLang="en-US" sz="2000" kern="0" dirty="0">
              <a:latin typeface="等线" panose="02010600030101010101" pitchFamily="2" charset="-122"/>
              <a:ea typeface="等线" panose="02010600030101010101" pitchFamily="2" charset="-122"/>
            </a:endParaRPr>
          </a:p>
          <a:p>
            <a:r>
              <a:rPr lang="en-US" altLang="zh-CN" sz="2000" kern="0" dirty="0">
                <a:latin typeface="等线" panose="02010600030101010101" pitchFamily="2" charset="-122"/>
                <a:ea typeface="等线" panose="02010600030101010101" pitchFamily="2" charset="-122"/>
              </a:rPr>
              <a:t>3D</a:t>
            </a:r>
            <a:r>
              <a:rPr lang="zh-CN" altLang="en-US" sz="2000" kern="0" dirty="0">
                <a:latin typeface="等线" panose="02010600030101010101" pitchFamily="2" charset="-122"/>
                <a:ea typeface="等线" panose="02010600030101010101" pitchFamily="2" charset="-122"/>
              </a:rPr>
              <a:t>矢量</a:t>
            </a:r>
            <a:endParaRPr lang="zh-CN" altLang="en-US" sz="2000" kern="0" dirty="0">
              <a:latin typeface="等线" panose="02010600030101010101" pitchFamily="2" charset="-122"/>
              <a:ea typeface="等线" panose="02010600030101010101" pitchFamily="2" charset="-122"/>
            </a:endParaRPr>
          </a:p>
          <a:p>
            <a:r>
              <a:rPr lang="en-US" altLang="zh-CN" sz="2000" kern="0" dirty="0">
                <a:latin typeface="等线" panose="02010600030101010101" pitchFamily="2" charset="-122"/>
                <a:ea typeface="等线" panose="02010600030101010101" pitchFamily="2" charset="-122"/>
              </a:rPr>
              <a:t>3D</a:t>
            </a:r>
            <a:r>
              <a:rPr lang="zh-CN" altLang="en-US" sz="2000" kern="0" dirty="0">
                <a:latin typeface="等线" panose="02010600030101010101" pitchFamily="2" charset="-122"/>
                <a:ea typeface="等线" panose="02010600030101010101" pitchFamily="2" charset="-122"/>
              </a:rPr>
              <a:t>表格</a:t>
            </a:r>
            <a:endParaRPr lang="zh-CN" altLang="en-US" sz="2000" kern="0" dirty="0">
              <a:latin typeface="等线" panose="02010600030101010101" pitchFamily="2" charset="-122"/>
              <a:ea typeface="等线" panose="02010600030101010101" pitchFamily="2" charset="-122"/>
            </a:endParaRPr>
          </a:p>
          <a:p>
            <a:r>
              <a:rPr lang="zh-CN" altLang="en-US" sz="2000" kern="0" dirty="0">
                <a:latin typeface="等线" panose="02010600030101010101" pitchFamily="2" charset="-122"/>
                <a:ea typeface="等线" panose="02010600030101010101" pitchFamily="2" charset="-122"/>
              </a:rPr>
              <a:t>数据可以格式化为笛卡尔坐标或极坐标。</a:t>
            </a:r>
            <a:endParaRPr lang="zh-CN" altLang="en-US" sz="2000" kern="0" dirty="0">
              <a:latin typeface="等线" panose="02010600030101010101" pitchFamily="2" charset="-122"/>
              <a:ea typeface="等线" panose="02010600030101010101" pitchFamily="2" charset="-122"/>
            </a:endParaRPr>
          </a:p>
          <a:p>
            <a:r>
              <a:rPr lang="zh-CN" altLang="en-US" sz="2000" kern="0" dirty="0">
                <a:latin typeface="等线" panose="02010600030101010101" pitchFamily="2" charset="-122"/>
                <a:ea typeface="等线" panose="02010600030101010101" pitchFamily="2" charset="-122"/>
              </a:rPr>
              <a:t>这些格式为</a:t>
            </a:r>
            <a:r>
              <a:rPr lang="en-US" altLang="zh-CN" sz="2000" kern="0" dirty="0" err="1">
                <a:latin typeface="等线" panose="02010600030101010101" pitchFamily="2" charset="-122"/>
                <a:ea typeface="等线" panose="02010600030101010101" pitchFamily="2" charset="-122"/>
              </a:rPr>
              <a:t>NanoCAM</a:t>
            </a:r>
            <a:r>
              <a:rPr lang="en-US" altLang="zh-CN" sz="2000" kern="0" dirty="0">
                <a:latin typeface="等线" panose="02010600030101010101" pitchFamily="2" charset="-122"/>
                <a:ea typeface="等线" panose="02010600030101010101" pitchFamily="2" charset="-122"/>
              </a:rPr>
              <a:t> 2D</a:t>
            </a:r>
            <a:r>
              <a:rPr lang="zh-CN" altLang="en-US" sz="2000" kern="0" dirty="0">
                <a:latin typeface="等线" panose="02010600030101010101" pitchFamily="2" charset="-122"/>
                <a:ea typeface="等线" panose="02010600030101010101" pitchFamily="2" charset="-122"/>
              </a:rPr>
              <a:t>和</a:t>
            </a:r>
            <a:r>
              <a:rPr lang="en-US" altLang="zh-CN" sz="2000" kern="0" dirty="0">
                <a:latin typeface="等线" panose="02010600030101010101" pitchFamily="2" charset="-122"/>
                <a:ea typeface="等线" panose="02010600030101010101" pitchFamily="2" charset="-122"/>
              </a:rPr>
              <a:t>3D</a:t>
            </a:r>
            <a:r>
              <a:rPr lang="zh-CN" altLang="en-US" sz="2000" kern="0" dirty="0">
                <a:latin typeface="等线" panose="02010600030101010101" pitchFamily="2" charset="-122"/>
                <a:ea typeface="等线" panose="02010600030101010101" pitchFamily="2" charset="-122"/>
              </a:rPr>
              <a:t>中的导入功能提供反向兼容性。</a:t>
            </a:r>
            <a:endParaRPr lang="zh-CN" altLang="en-US" sz="2000" kern="0" dirty="0">
              <a:latin typeface="等线" panose="02010600030101010101" pitchFamily="2" charset="-122"/>
              <a:ea typeface="等线" panose="02010600030101010101" pitchFamily="2" charset="-122"/>
            </a:endParaRPr>
          </a:p>
          <a:p>
            <a:r>
              <a:rPr lang="zh-CN" altLang="en-US" sz="2000" kern="0" dirty="0">
                <a:latin typeface="等线" panose="02010600030101010101" pitchFamily="2" charset="-122"/>
                <a:ea typeface="等线" panose="02010600030101010101" pitchFamily="2" charset="-122"/>
              </a:rPr>
              <a:t>在模型树中创建一个点云对象。</a:t>
            </a:r>
            <a:endParaRPr lang="zh-CN" altLang="en-US" sz="2000" kern="0" dirty="0">
              <a:latin typeface="等线" panose="02010600030101010101" pitchFamily="2" charset="-122"/>
              <a:ea typeface="等线" panose="02010600030101010101" pitchFamily="2" charset="-122"/>
            </a:endParaRPr>
          </a:p>
          <a:p>
            <a:r>
              <a:rPr lang="zh-CN" altLang="en-US" sz="2000" kern="0" dirty="0">
                <a:latin typeface="等线" panose="02010600030101010101" pitchFamily="2" charset="-122"/>
                <a:ea typeface="等线" panose="02010600030101010101" pitchFamily="2" charset="-122"/>
              </a:rPr>
              <a:t>可以从点云创建曲面以进行刀具路径编程。</a:t>
            </a:r>
            <a:endParaRPr lang="en-US" sz="2000" kern="0" dirty="0">
              <a:latin typeface="等线" panose="02010600030101010101" pitchFamily="2" charset="-122"/>
              <a:ea typeface="等线" panose="02010600030101010101" pitchFamily="2" charset="-122"/>
            </a:endParaRPr>
          </a:p>
        </p:txBody>
      </p:sp>
      <p:pic>
        <p:nvPicPr>
          <p:cNvPr id="3" name="Picture 2"/>
          <p:cNvPicPr>
            <a:picLocks noChangeAspect="1"/>
          </p:cNvPicPr>
          <p:nvPr/>
        </p:nvPicPr>
        <p:blipFill rotWithShape="1">
          <a:blip r:embed="rId2"/>
          <a:srcRect/>
          <a:stretch>
            <a:fillRect/>
          </a:stretch>
        </p:blipFill>
        <p:spPr>
          <a:xfrm>
            <a:off x="10210799" y="161365"/>
            <a:ext cx="1371601" cy="1210235"/>
          </a:xfrm>
          <a:prstGeom prst="rect">
            <a:avLst/>
          </a:prstGeom>
        </p:spPr>
      </p:pic>
      <p:pic>
        <p:nvPicPr>
          <p:cNvPr id="8" name="Picture 23" descr="NanoCAM4-2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9" name="图片 8"/>
          <p:cNvPicPr>
            <a:picLocks noChangeAspect="1"/>
          </p:cNvPicPr>
          <p:nvPr/>
        </p:nvPicPr>
        <p:blipFill>
          <a:blip r:embed="rId4"/>
          <a:stretch>
            <a:fillRect/>
          </a:stretch>
        </p:blipFill>
        <p:spPr>
          <a:xfrm>
            <a:off x="9543145" y="6175691"/>
            <a:ext cx="1254522" cy="627261"/>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3192"/>
            <a:ext cx="10972800" cy="1024446"/>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表面分析</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706420" y="1771247"/>
            <a:ext cx="3714974" cy="4525963"/>
          </a:xfrm>
        </p:spPr>
        <p:txBody>
          <a:bodyPr>
            <a:normAutofit/>
          </a:bodyPr>
          <a:lstStyle/>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斑马条纹分析的连续性</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在以下平面中最大刀具半径的半径分析</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en-US" altLang="zh-CN" sz="2000" dirty="0">
                <a:latin typeface="等线" panose="02010600030101010101" pitchFamily="2" charset="-122"/>
                <a:ea typeface="等线" panose="02010600030101010101" pitchFamily="2" charset="-122"/>
              </a:rPr>
              <a:t>XY</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YZ</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XZ</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RZ</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TZ</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RT</a:t>
            </a:r>
            <a:endParaRPr lang="en-US" altLang="zh-CN"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在以下平面中进行刀具间隙的斜率分析</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en-US" altLang="zh-CN" sz="2000" dirty="0">
                <a:latin typeface="等线" panose="02010600030101010101" pitchFamily="2" charset="-122"/>
                <a:ea typeface="等线" panose="02010600030101010101" pitchFamily="2" charset="-122"/>
              </a:rPr>
              <a:t>XY</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YZ</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XZ</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RZ</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TZ</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RT</a:t>
            </a:r>
            <a:endParaRPr lang="en-US" altLang="zh-CN" sz="2000" dirty="0">
              <a:latin typeface="等线" panose="02010600030101010101" pitchFamily="2" charset="-122"/>
              <a:ea typeface="等线" panose="02010600030101010101" pitchFamily="2" charset="-122"/>
            </a:endParaRPr>
          </a:p>
          <a:p>
            <a:pPr marL="0" indent="0">
              <a:buNone/>
            </a:pPr>
            <a:endParaRPr lang="en-US"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5" name="Picture 4"/>
          <p:cNvPicPr>
            <a:picLocks noChangeAspect="1"/>
          </p:cNvPicPr>
          <p:nvPr/>
        </p:nvPicPr>
        <p:blipFill>
          <a:blip r:embed="rId1"/>
          <a:stretch>
            <a:fillRect/>
          </a:stretch>
        </p:blipFill>
        <p:spPr>
          <a:xfrm>
            <a:off x="4421394" y="1701102"/>
            <a:ext cx="7583415" cy="4099784"/>
          </a:xfrm>
          <a:prstGeom prst="rect">
            <a:avLst/>
          </a:prstGeom>
        </p:spPr>
      </p:pic>
      <p:pic>
        <p:nvPicPr>
          <p:cNvPr id="7" name="Picture 23" descr="NanoCAM4-2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8" name="图片 7"/>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212" y="475488"/>
            <a:ext cx="9302187" cy="942150"/>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端面车削光学刀具路径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5361432" cy="4525963"/>
          </a:xfrm>
        </p:spPr>
        <p:txBody>
          <a:bodyPr>
            <a:normAutofit/>
          </a:bodyPr>
          <a:lstStyle/>
          <a:p>
            <a:r>
              <a:rPr lang="zh-CN" altLang="en-US" sz="2000" dirty="0">
                <a:latin typeface="等线" panose="02010600030101010101" pitchFamily="2" charset="-122"/>
                <a:ea typeface="等线" panose="02010600030101010101" pitchFamily="2" charset="-122"/>
              </a:rPr>
              <a:t>适用于任何几何形状的通用刀具路径算法</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可以加工半球面</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检查刀具半径并防止过切</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检查刀具侧面干涉并防止过切</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刀路是自动计算的</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支持</a:t>
            </a:r>
            <a:r>
              <a:rPr lang="en-US" altLang="zh-CN" sz="2000" dirty="0">
                <a:latin typeface="等线" panose="02010600030101010101" pitchFamily="2" charset="-122"/>
                <a:ea typeface="等线" panose="02010600030101010101" pitchFamily="2" charset="-122"/>
              </a:rPr>
              <a:t>G94</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G95</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G96</a:t>
            </a:r>
            <a:r>
              <a:rPr lang="zh-CN" altLang="en-US" sz="2000" dirty="0">
                <a:latin typeface="等线" panose="02010600030101010101" pitchFamily="2" charset="-122"/>
                <a:ea typeface="等线" panose="02010600030101010101" pitchFamily="2" charset="-122"/>
              </a:rPr>
              <a:t>和</a:t>
            </a:r>
            <a:r>
              <a:rPr lang="en-US" altLang="zh-CN" sz="2000" dirty="0">
                <a:latin typeface="等线" panose="02010600030101010101" pitchFamily="2" charset="-122"/>
                <a:ea typeface="等线" panose="02010600030101010101" pitchFamily="2" charset="-122"/>
              </a:rPr>
              <a:t>G97</a:t>
            </a:r>
            <a:r>
              <a:rPr lang="zh-CN" altLang="en-US" sz="2000" dirty="0">
                <a:latin typeface="等线" panose="02010600030101010101" pitchFamily="2" charset="-122"/>
                <a:ea typeface="等线" panose="02010600030101010101" pitchFamily="2" charset="-122"/>
              </a:rPr>
              <a:t>进给速度模式</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可使用机床刀具补偿作为接触点计算刀路，防止过切</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5" name="Graphic 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674350" y="192342"/>
            <a:ext cx="1047750" cy="1047750"/>
          </a:xfrm>
          <a:prstGeom prst="rect">
            <a:avLst/>
          </a:prstGeom>
        </p:spPr>
      </p:pic>
      <p:pic>
        <p:nvPicPr>
          <p:cNvPr id="6" name="Picture 5"/>
          <p:cNvPicPr>
            <a:picLocks noChangeAspect="1"/>
          </p:cNvPicPr>
          <p:nvPr/>
        </p:nvPicPr>
        <p:blipFill rotWithShape="1">
          <a:blip r:embed="rId3"/>
          <a:srcRect/>
          <a:stretch>
            <a:fillRect/>
          </a:stretch>
        </p:blipFill>
        <p:spPr>
          <a:xfrm>
            <a:off x="6096000" y="1887967"/>
            <a:ext cx="5071594" cy="3888890"/>
          </a:xfrm>
          <a:prstGeom prst="rect">
            <a:avLst/>
          </a:prstGeom>
        </p:spPr>
      </p:pic>
      <p:pic>
        <p:nvPicPr>
          <p:cNvPr id="8" name="Picture 23" descr="NanoCAM4-2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sp>
        <p:nvSpPr>
          <p:cNvPr id="9" name="动作按钮: 前进或下一项 8">
            <a:hlinkClick r:id="rId5"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0" name="图片 9"/>
          <p:cNvPicPr>
            <a:picLocks noChangeAspect="1"/>
          </p:cNvPicPr>
          <p:nvPr/>
        </p:nvPicPr>
        <p:blipFill>
          <a:blip r:embed="rId6"/>
          <a:stretch>
            <a:fillRect/>
          </a:stretch>
        </p:blipFill>
        <p:spPr>
          <a:xfrm>
            <a:off x="9543145" y="6175691"/>
            <a:ext cx="1254522" cy="627261"/>
          </a:xfrm>
          <a:prstGeom prst="rect">
            <a:avLst/>
          </a:prstGeo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234" y="521208"/>
            <a:ext cx="9221165" cy="896430"/>
          </a:xfrm>
        </p:spPr>
        <p:txBody>
          <a:bodyPr/>
          <a:lstStyle/>
          <a:p>
            <a:r>
              <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 </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内径</a:t>
            </a:r>
            <a:r>
              <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 </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a:t>
            </a:r>
            <a:r>
              <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 </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外径车削光学刀具路径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5041392" cy="4525963"/>
          </a:xfrm>
        </p:spPr>
        <p:txBody>
          <a:bodyPr/>
          <a:lstStyle/>
          <a:p>
            <a:r>
              <a:rPr lang="zh-CN" altLang="en-US" sz="2000" dirty="0">
                <a:latin typeface="等线" panose="02010600030101010101" pitchFamily="2" charset="-122"/>
                <a:ea typeface="等线" panose="02010600030101010101" pitchFamily="2" charset="-122"/>
              </a:rPr>
              <a:t>现在，我们可以打开创建轴类的工件，以加工其内孔或者外圆。</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可以使用</a:t>
            </a:r>
            <a:r>
              <a:rPr lang="en-US" altLang="zh-CN" sz="2000" dirty="0">
                <a:latin typeface="等线" panose="02010600030101010101" pitchFamily="2" charset="-122"/>
                <a:ea typeface="等线" panose="02010600030101010101" pitchFamily="2" charset="-122"/>
              </a:rPr>
              <a:t>M03</a:t>
            </a:r>
            <a:r>
              <a:rPr lang="zh-CN" altLang="en-US" sz="2000" dirty="0">
                <a:latin typeface="等线" panose="02010600030101010101" pitchFamily="2" charset="-122"/>
                <a:ea typeface="等线" panose="02010600030101010101" pitchFamily="2" charset="-122"/>
              </a:rPr>
              <a:t>和</a:t>
            </a:r>
            <a:r>
              <a:rPr lang="en-US" altLang="zh-CN" sz="2000" dirty="0">
                <a:latin typeface="等线" panose="02010600030101010101" pitchFamily="2" charset="-122"/>
                <a:ea typeface="等线" panose="02010600030101010101" pitchFamily="2" charset="-122"/>
              </a:rPr>
              <a:t>M04</a:t>
            </a:r>
            <a:r>
              <a:rPr lang="zh-CN" altLang="en-US" sz="2000" dirty="0">
                <a:latin typeface="等线" panose="02010600030101010101" pitchFamily="2" charset="-122"/>
                <a:ea typeface="等线" panose="02010600030101010101" pitchFamily="2" charset="-122"/>
              </a:rPr>
              <a:t>。</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刀具需要在软件中进行定向，就像您需要在机床上定向刀具一样。</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Graphic 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53700" y="133351"/>
            <a:ext cx="1028700" cy="1047750"/>
          </a:xfrm>
          <a:prstGeom prst="rect">
            <a:avLst/>
          </a:prstGeom>
        </p:spPr>
      </p:pic>
      <p:pic>
        <p:nvPicPr>
          <p:cNvPr id="7" name="Picture 23" descr="NanoCAM4-2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8" name="Picture 7"/>
          <p:cNvPicPr>
            <a:picLocks noChangeAspect="1"/>
          </p:cNvPicPr>
          <p:nvPr/>
        </p:nvPicPr>
        <p:blipFill rotWithShape="1">
          <a:blip r:embed="rId4"/>
          <a:srcRect/>
          <a:stretch>
            <a:fillRect/>
          </a:stretch>
        </p:blipFill>
        <p:spPr>
          <a:xfrm>
            <a:off x="6096000" y="1600201"/>
            <a:ext cx="4818888" cy="4110673"/>
          </a:xfrm>
          <a:prstGeom prst="rect">
            <a:avLst/>
          </a:prstGeom>
        </p:spPr>
      </p:pic>
      <p:sp>
        <p:nvSpPr>
          <p:cNvPr id="9" name="动作按钮: 前进或下一项 8">
            <a:hlinkClick r:id="rId5"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0" name="图片 9"/>
          <p:cNvPicPr>
            <a:picLocks noChangeAspect="1"/>
          </p:cNvPicPr>
          <p:nvPr/>
        </p:nvPicPr>
        <p:blipFill>
          <a:blip r:embed="rId6"/>
          <a:stretch>
            <a:fillRect/>
          </a:stretch>
        </p:blipFill>
        <p:spPr>
          <a:xfrm>
            <a:off x="9543145" y="6175691"/>
            <a:ext cx="1254522" cy="627261"/>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912"/>
            <a:ext cx="10972800" cy="978726"/>
          </a:xfrm>
        </p:spPr>
        <p:txBody>
          <a:bodyPr/>
          <a:lstStyle/>
          <a:p>
            <a:r>
              <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2D</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补正</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599" y="1600201"/>
            <a:ext cx="4804873" cy="4525963"/>
          </a:xfrm>
        </p:spPr>
        <p:txBody>
          <a:bodyPr/>
          <a:lstStyle/>
          <a:p>
            <a:r>
              <a:rPr lang="zh-CN" altLang="en-US" sz="2000" dirty="0">
                <a:latin typeface="等线" panose="02010600030101010101" pitchFamily="2" charset="-122"/>
                <a:ea typeface="等线" panose="02010600030101010101" pitchFamily="2" charset="-122"/>
              </a:rPr>
              <a:t>与</a:t>
            </a:r>
            <a:r>
              <a:rPr lang="en-US" altLang="zh-CN" sz="2000" dirty="0" err="1">
                <a:latin typeface="等线" panose="02010600030101010101" pitchFamily="2" charset="-122"/>
                <a:ea typeface="等线" panose="02010600030101010101" pitchFamily="2" charset="-122"/>
              </a:rPr>
              <a:t>NanoCAM</a:t>
            </a:r>
            <a:r>
              <a:rPr lang="en-US" altLang="zh-CN" sz="2000" dirty="0">
                <a:latin typeface="等线" panose="02010600030101010101" pitchFamily="2" charset="-122"/>
                <a:ea typeface="等线" panose="02010600030101010101" pitchFamily="2" charset="-122"/>
              </a:rPr>
              <a:t> 2D</a:t>
            </a:r>
            <a:r>
              <a:rPr lang="zh-CN" altLang="en-US" sz="2000" dirty="0">
                <a:latin typeface="等线" panose="02010600030101010101" pitchFamily="2" charset="-122"/>
                <a:ea typeface="等线" panose="02010600030101010101" pitchFamily="2" charset="-122"/>
              </a:rPr>
              <a:t>相比，</a:t>
            </a:r>
            <a:r>
              <a:rPr lang="en-US" altLang="zh-CN" sz="2000" dirty="0">
                <a:latin typeface="等线" panose="02010600030101010101" pitchFamily="2" charset="-122"/>
                <a:ea typeface="等线" panose="02010600030101010101" pitchFamily="2" charset="-122"/>
              </a:rPr>
              <a:t>2D</a:t>
            </a:r>
            <a:r>
              <a:rPr lang="zh-CN" altLang="en-US" sz="2000" dirty="0">
                <a:latin typeface="等线" panose="02010600030101010101" pitchFamily="2" charset="-122"/>
                <a:ea typeface="等线" panose="02010600030101010101" pitchFamily="2" charset="-122"/>
              </a:rPr>
              <a:t>校正功能已得到显著升级</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已根据</a:t>
            </a:r>
            <a:r>
              <a:rPr lang="en-US" altLang="zh-CN" sz="2000" dirty="0">
                <a:latin typeface="等线" panose="02010600030101010101" pitchFamily="2" charset="-122"/>
                <a:ea typeface="等线" panose="02010600030101010101" pitchFamily="2" charset="-122"/>
              </a:rPr>
              <a:t>ISO</a:t>
            </a:r>
            <a:r>
              <a:rPr lang="zh-CN" altLang="en-US" sz="2000" dirty="0">
                <a:latin typeface="等线" panose="02010600030101010101" pitchFamily="2" charset="-122"/>
                <a:ea typeface="等线" panose="02010600030101010101" pitchFamily="2" charset="-122"/>
              </a:rPr>
              <a:t>标准进行了稳定的高斯算法</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零件中心的孔或峰不会被滤除。</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功能强大且用途广泛</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7" name="Picture 23" descr="NanoCAM4-2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6" name="Picture 5"/>
          <p:cNvPicPr>
            <a:picLocks noChangeAspect="1"/>
          </p:cNvPicPr>
          <p:nvPr/>
        </p:nvPicPr>
        <p:blipFill>
          <a:blip r:embed="rId2"/>
          <a:stretch>
            <a:fillRect/>
          </a:stretch>
        </p:blipFill>
        <p:spPr>
          <a:xfrm>
            <a:off x="5414472" y="1600201"/>
            <a:ext cx="6588569" cy="4218972"/>
          </a:xfrm>
          <a:prstGeom prst="rect">
            <a:avLst/>
          </a:prstGeom>
        </p:spPr>
      </p:pic>
      <p:pic>
        <p:nvPicPr>
          <p:cNvPr id="8" name="图片 7"/>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448" y="457200"/>
            <a:ext cx="9226952" cy="960438"/>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刀具路径仿真</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298844" cy="4525963"/>
          </a:xfrm>
        </p:spPr>
        <p:txBody>
          <a:bodyPr>
            <a:normAutofit/>
          </a:bodyPr>
          <a:lstStyle/>
          <a:p>
            <a:r>
              <a:rPr lang="zh-CN" altLang="en-US" dirty="0">
                <a:latin typeface="等线" panose="02010600030101010101" pitchFamily="2" charset="-122"/>
                <a:ea typeface="等线" panose="02010600030101010101" pitchFamily="2" charset="-122"/>
              </a:rPr>
              <a:t>生成刀具路径后，即可设置其可见性。</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仿真用于在刀具沿刀具路径行进时对其进行可视化显示。</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加工时间估算在右上角。</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默认情况下，“刀具焦点”处于选中状态，这意味着视图已锁定至刀具。</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移动类型用不同颜色表示。</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快进：紫色</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退刀：红色</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进刀：橙色</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切削路径：蓝色</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连接：黄色</a:t>
            </a:r>
            <a:endParaRPr lang="en-US"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Picture 4"/>
          <p:cNvPicPr>
            <a:picLocks noChangeAspect="1"/>
          </p:cNvPicPr>
          <p:nvPr/>
        </p:nvPicPr>
        <p:blipFill>
          <a:blip r:embed="rId1"/>
          <a:stretch>
            <a:fillRect/>
          </a:stretch>
        </p:blipFill>
        <p:spPr>
          <a:xfrm>
            <a:off x="5026301" y="1961591"/>
            <a:ext cx="7064099" cy="3803182"/>
          </a:xfrm>
          <a:prstGeom prst="rect">
            <a:avLst/>
          </a:prstGeom>
        </p:spPr>
      </p:pic>
      <p:pic>
        <p:nvPicPr>
          <p:cNvPr id="7" name="Picture 23" descr="NanoCAM4-2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8" name="图片 7"/>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3776"/>
            <a:ext cx="10972800" cy="923862"/>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刀具路径分析</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3340608" cy="4525963"/>
          </a:xfrm>
        </p:spPr>
        <p:txBody>
          <a:bodyPr/>
          <a:lstStyle/>
          <a:p>
            <a:r>
              <a:rPr lang="zh-CN" altLang="en-US" sz="2000" dirty="0">
                <a:latin typeface="等线" panose="02010600030101010101" pitchFamily="2" charset="-122"/>
                <a:ea typeface="等线" panose="02010600030101010101" pitchFamily="2" charset="-122"/>
              </a:rPr>
              <a:t>默认情况下，刀具路径按移动类型进行不同颜色表示。</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刀具路径也可以通过加速度和速度进行不同颜色表示。</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Picture 4"/>
          <p:cNvPicPr>
            <a:picLocks noChangeAspect="1"/>
          </p:cNvPicPr>
          <p:nvPr/>
        </p:nvPicPr>
        <p:blipFill>
          <a:blip r:embed="rId1"/>
          <a:stretch>
            <a:fillRect/>
          </a:stretch>
        </p:blipFill>
        <p:spPr>
          <a:xfrm>
            <a:off x="4123142" y="1836738"/>
            <a:ext cx="7967258" cy="4289426"/>
          </a:xfrm>
          <a:prstGeom prst="rect">
            <a:avLst/>
          </a:prstGeom>
        </p:spPr>
      </p:pic>
      <p:pic>
        <p:nvPicPr>
          <p:cNvPr id="7" name="Picture 23" descr="NanoCAM4-2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8" name="图片 7"/>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4632"/>
            <a:ext cx="10972800" cy="933006"/>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刀具路径后处理</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548692" cy="4525963"/>
          </a:xfrm>
        </p:spPr>
        <p:txBody>
          <a:bodyPr/>
          <a:lstStyle/>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序言</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结尾可以灵活的控制。</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可以自动生成主程序并可以同时生成任意数量的子程序。</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＃变量标头，方便操作员用于调整关键变量</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能够生成单个程序或子程序。</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5" name="Picture 23" descr="NanoCAM4-2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7" name="Picture 6"/>
          <p:cNvPicPr>
            <a:picLocks noChangeAspect="1"/>
          </p:cNvPicPr>
          <p:nvPr/>
        </p:nvPicPr>
        <p:blipFill>
          <a:blip r:embed="rId2"/>
          <a:stretch>
            <a:fillRect/>
          </a:stretch>
        </p:blipFill>
        <p:spPr>
          <a:xfrm>
            <a:off x="5279192" y="1181706"/>
            <a:ext cx="6480600" cy="4944458"/>
          </a:xfrm>
          <a:prstGeom prst="rect">
            <a:avLst/>
          </a:prstGeom>
        </p:spPr>
      </p:pic>
      <p:pic>
        <p:nvPicPr>
          <p:cNvPr id="8" name="图片 7"/>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582" y="456274"/>
            <a:ext cx="10019818" cy="978726"/>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自由形式的几何创建</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22184" y="1475301"/>
            <a:ext cx="4565904" cy="4525963"/>
          </a:xfrm>
        </p:spPr>
        <p:txBody>
          <a:bodyPr>
            <a:noAutofit/>
          </a:bodyPr>
          <a:lstStyle/>
          <a:p>
            <a:r>
              <a:rPr lang="en-US" sz="2000" dirty="0">
                <a:latin typeface="等线" panose="02010600030101010101" pitchFamily="2" charset="-122"/>
                <a:ea typeface="等线" panose="02010600030101010101" pitchFamily="2" charset="-122"/>
              </a:rPr>
              <a:t>ABC Freeform</a:t>
            </a:r>
            <a:endParaRPr lang="en-US" sz="2000" dirty="0">
              <a:latin typeface="等线" panose="02010600030101010101" pitchFamily="2" charset="-122"/>
              <a:ea typeface="等线" panose="02010600030101010101" pitchFamily="2" charset="-122"/>
            </a:endParaRPr>
          </a:p>
          <a:p>
            <a:r>
              <a:rPr lang="en-US" sz="2000" dirty="0" err="1">
                <a:latin typeface="等线" panose="02010600030101010101" pitchFamily="2" charset="-122"/>
                <a:ea typeface="等线" panose="02010600030101010101" pitchFamily="2" charset="-122"/>
              </a:rPr>
              <a:t>Biconic</a:t>
            </a:r>
            <a:endParaRPr lang="en-US" sz="2000" dirty="0">
              <a:latin typeface="等线" panose="02010600030101010101" pitchFamily="2" charset="-122"/>
              <a:ea typeface="等线" panose="02010600030101010101" pitchFamily="2" charset="-122"/>
            </a:endParaRPr>
          </a:p>
          <a:p>
            <a:r>
              <a:rPr lang="en-US" sz="2000" dirty="0" err="1">
                <a:latin typeface="等线" panose="02010600030101010101" pitchFamily="2" charset="-122"/>
                <a:ea typeface="等线" panose="02010600030101010101" pitchFamily="2" charset="-122"/>
              </a:rPr>
              <a:t>Toric</a:t>
            </a:r>
            <a:endParaRPr lang="en-US" sz="2000" dirty="0">
              <a:latin typeface="等线" panose="02010600030101010101" pitchFamily="2" charset="-122"/>
              <a:ea typeface="等线" panose="02010600030101010101" pitchFamily="2" charset="-122"/>
            </a:endParaRPr>
          </a:p>
          <a:p>
            <a:r>
              <a:rPr lang="en-US" sz="2000" dirty="0" err="1">
                <a:latin typeface="等线" panose="02010600030101010101" pitchFamily="2" charset="-122"/>
                <a:ea typeface="等线" panose="02010600030101010101" pitchFamily="2" charset="-122"/>
              </a:rPr>
              <a:t>Powerpolynomial</a:t>
            </a:r>
            <a:endParaRPr lang="en-US" sz="2000" dirty="0">
              <a:latin typeface="等线" panose="02010600030101010101" pitchFamily="2" charset="-122"/>
              <a:ea typeface="等线" panose="02010600030101010101" pitchFamily="2" charset="-122"/>
            </a:endParaRPr>
          </a:p>
          <a:p>
            <a:r>
              <a:rPr lang="en-US" sz="2000" dirty="0">
                <a:latin typeface="等线" panose="02010600030101010101" pitchFamily="2" charset="-122"/>
                <a:ea typeface="等线" panose="02010600030101010101" pitchFamily="2" charset="-122"/>
              </a:rPr>
              <a:t>Zernike</a:t>
            </a:r>
            <a:endParaRPr lang="en-US" sz="2000" dirty="0">
              <a:latin typeface="等线" panose="02010600030101010101" pitchFamily="2" charset="-122"/>
              <a:ea typeface="等线" panose="02010600030101010101" pitchFamily="2" charset="-122"/>
            </a:endParaRPr>
          </a:p>
          <a:p>
            <a:r>
              <a:rPr lang="en-US" sz="2000" dirty="0">
                <a:latin typeface="等线" panose="02010600030101010101" pitchFamily="2" charset="-122"/>
                <a:ea typeface="等线" panose="02010600030101010101" pitchFamily="2" charset="-122"/>
              </a:rPr>
              <a:t>Sine/Cosine Waveform</a:t>
            </a:r>
            <a:endParaRPr lang="en-US" sz="2000" dirty="0">
              <a:latin typeface="等线" panose="02010600030101010101" pitchFamily="2" charset="-122"/>
              <a:ea typeface="等线" panose="02010600030101010101" pitchFamily="2" charset="-122"/>
            </a:endParaRPr>
          </a:p>
          <a:p>
            <a:r>
              <a:rPr lang="en-US" sz="2000" dirty="0">
                <a:latin typeface="等线" panose="02010600030101010101" pitchFamily="2" charset="-122"/>
                <a:ea typeface="等线" panose="02010600030101010101" pitchFamily="2" charset="-122"/>
              </a:rPr>
              <a:t>Off-Axis </a:t>
            </a:r>
            <a:r>
              <a:rPr lang="en-US" sz="2000" dirty="0" err="1">
                <a:latin typeface="等线" panose="02010600030101010101" pitchFamily="2" charset="-122"/>
                <a:ea typeface="等线" panose="02010600030101010101" pitchFamily="2" charset="-122"/>
              </a:rPr>
              <a:t>Asphere</a:t>
            </a:r>
            <a:endParaRPr lang="en-US" sz="2000" dirty="0">
              <a:latin typeface="等线" panose="02010600030101010101" pitchFamily="2" charset="-122"/>
              <a:ea typeface="等线" panose="02010600030101010101" pitchFamily="2" charset="-122"/>
            </a:endParaRPr>
          </a:p>
          <a:p>
            <a:r>
              <a:rPr lang="en-US" sz="2000" dirty="0">
                <a:latin typeface="等线" panose="02010600030101010101" pitchFamily="2" charset="-122"/>
                <a:ea typeface="等线" panose="02010600030101010101" pitchFamily="2" charset="-122"/>
              </a:rPr>
              <a:t>Lens Array</a:t>
            </a:r>
            <a:endParaRPr lang="en-US" sz="2000" dirty="0">
              <a:latin typeface="等线" panose="02010600030101010101" pitchFamily="2" charset="-122"/>
              <a:ea typeface="等线" panose="02010600030101010101" pitchFamily="2" charset="-122"/>
            </a:endParaRPr>
          </a:p>
          <a:p>
            <a:endParaRPr 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用于输入多项式项的界面的动作类似于</a:t>
            </a:r>
            <a:r>
              <a:rPr lang="en-US" altLang="zh-CN" sz="2000" dirty="0">
                <a:latin typeface="等线" panose="02010600030101010101" pitchFamily="2" charset="-122"/>
                <a:ea typeface="等线" panose="02010600030101010101" pitchFamily="2" charset="-122"/>
              </a:rPr>
              <a:t>Excel</a:t>
            </a:r>
            <a:r>
              <a:rPr lang="zh-CN" altLang="en-US" sz="2000" dirty="0">
                <a:latin typeface="等线" panose="02010600030101010101" pitchFamily="2" charset="-122"/>
                <a:ea typeface="等线" panose="02010600030101010101" pitchFamily="2" charset="-122"/>
              </a:rPr>
              <a:t>，以便于复制</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粘贴。</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任何表面都可以排列</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透镜阵列可以用于</a:t>
            </a:r>
            <a:r>
              <a:rPr lang="en-US" altLang="zh-CN" sz="2000" dirty="0">
                <a:latin typeface="等线" panose="02010600030101010101" pitchFamily="2" charset="-122"/>
                <a:ea typeface="等线" panose="02010600030101010101" pitchFamily="2" charset="-122"/>
              </a:rPr>
              <a:t>FTS</a:t>
            </a:r>
            <a:r>
              <a:rPr lang="zh-CN" altLang="en-US" sz="2000" dirty="0">
                <a:latin typeface="等线" panose="02010600030101010101" pitchFamily="2" charset="-122"/>
                <a:ea typeface="等线" panose="02010600030101010101" pitchFamily="2" charset="-122"/>
              </a:rPr>
              <a:t>操作。</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Picture 4"/>
          <p:cNvPicPr>
            <a:picLocks noChangeAspect="1"/>
          </p:cNvPicPr>
          <p:nvPr/>
        </p:nvPicPr>
        <p:blipFill>
          <a:blip r:embed="rId1"/>
          <a:stretch>
            <a:fillRect/>
          </a:stretch>
        </p:blipFill>
        <p:spPr>
          <a:xfrm>
            <a:off x="5554626" y="1651300"/>
            <a:ext cx="5799174" cy="4173966"/>
          </a:xfrm>
          <a:prstGeom prst="rect">
            <a:avLst/>
          </a:prstGeom>
        </p:spPr>
      </p:pic>
      <p:pic>
        <p:nvPicPr>
          <p:cNvPr id="7" name="Picture 19" descr="NanoCAM4-3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8" name="图片 7"/>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2114"/>
            <a:ext cx="10972800" cy="955524"/>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几何图形变换</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075355" cy="4525963"/>
          </a:xfrm>
        </p:spPr>
        <p:txBody>
          <a:bodyPr/>
          <a:lstStyle/>
          <a:p>
            <a:pPr marL="0" indent="0">
              <a:buNone/>
            </a:pPr>
            <a:r>
              <a:rPr lang="zh-CN" altLang="en-US" sz="2000" u="sng" dirty="0">
                <a:latin typeface="等线" panose="02010600030101010101" pitchFamily="2" charset="-122"/>
                <a:ea typeface="等线" panose="02010600030101010101" pitchFamily="2" charset="-122"/>
              </a:rPr>
              <a:t>模型树中的任何几何均可通过以下方式转换：</a:t>
            </a:r>
            <a:endParaRPr lang="en-US" sz="2000" u="sng"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平移</a:t>
            </a:r>
            <a:endParaRPr 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旋转</a:t>
            </a:r>
            <a:endParaRPr 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缩放</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7" name="Picture 6"/>
          <p:cNvPicPr>
            <a:picLocks noChangeAspect="1"/>
          </p:cNvPicPr>
          <p:nvPr/>
        </p:nvPicPr>
        <p:blipFill rotWithShape="1">
          <a:blip r:embed="rId1"/>
          <a:srcRect/>
          <a:stretch>
            <a:fillRect/>
          </a:stretch>
        </p:blipFill>
        <p:spPr>
          <a:xfrm>
            <a:off x="6096000" y="1672813"/>
            <a:ext cx="5566335" cy="4358047"/>
          </a:xfrm>
          <a:prstGeom prst="rect">
            <a:avLst/>
          </a:prstGeom>
        </p:spPr>
      </p:pic>
      <p:pic>
        <p:nvPicPr>
          <p:cNvPr id="8" name="Picture 7"/>
          <p:cNvPicPr>
            <a:picLocks noChangeAspect="1"/>
          </p:cNvPicPr>
          <p:nvPr/>
        </p:nvPicPr>
        <p:blipFill>
          <a:blip r:embed="rId2"/>
          <a:stretch>
            <a:fillRect/>
          </a:stretch>
        </p:blipFill>
        <p:spPr>
          <a:xfrm>
            <a:off x="4744380" y="2037838"/>
            <a:ext cx="2703239" cy="2782323"/>
          </a:xfrm>
          <a:prstGeom prst="rect">
            <a:avLst/>
          </a:prstGeom>
        </p:spPr>
      </p:pic>
      <p:pic>
        <p:nvPicPr>
          <p:cNvPr id="9" name="Picture 19" descr="NanoCAM4-3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 name="图片 9"/>
          <p:cNvPicPr>
            <a:picLocks noChangeAspect="1"/>
          </p:cNvPicPr>
          <p:nvPr/>
        </p:nvPicPr>
        <p:blipFill>
          <a:blip r:embed="rId4"/>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693566" y="1785636"/>
            <a:ext cx="8051107" cy="427371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FF0000"/>
                  </a:outerShdw>
                </a:effectLst>
              </a14:hiddenEffects>
            </a:ext>
          </a:extLst>
        </p:spPr>
        <p:txBody>
          <a:bodyPr vert="horz" wrap="square" lIns="91440" tIns="45720" rIns="91440" bIns="45720" numCol="1" anchor="t" anchorCtr="0" compatLnSpc="1"/>
          <a:lstStyle/>
          <a:p>
            <a:pPr marL="231775" lvl="0" indent="-231775">
              <a:buSzPts val="1000"/>
              <a:buFont typeface="Symbol" panose="05050102010706020507" pitchFamily="18" charset="2"/>
              <a:buChar char="¨"/>
            </a:pPr>
            <a:r>
              <a:rPr lang="zh-CN" altLang="en-US" sz="1600" b="1" u="sng" dirty="0">
                <a:solidFill>
                  <a:schemeClr val="tx1"/>
                </a:solidFill>
                <a:latin typeface="等线" panose="02010600030101010101" pitchFamily="2" charset="-122"/>
                <a:ea typeface="等线" panose="02010600030101010101" pitchFamily="2" charset="-122"/>
              </a:rPr>
              <a:t>超过</a:t>
            </a:r>
            <a:r>
              <a:rPr lang="en-US" altLang="zh-CN" sz="1600" b="1" u="sng" dirty="0">
                <a:solidFill>
                  <a:schemeClr val="tx1"/>
                </a:solidFill>
                <a:latin typeface="等线" panose="02010600030101010101" pitchFamily="2" charset="-122"/>
                <a:ea typeface="等线" panose="02010600030101010101" pitchFamily="2" charset="-122"/>
              </a:rPr>
              <a:t>30</a:t>
            </a:r>
            <a:r>
              <a:rPr lang="zh-CN" altLang="en-US" sz="1600" b="1" u="sng" dirty="0">
                <a:solidFill>
                  <a:schemeClr val="tx1"/>
                </a:solidFill>
                <a:latin typeface="等线" panose="02010600030101010101" pitchFamily="2" charset="-122"/>
                <a:ea typeface="等线" panose="02010600030101010101" pitchFamily="2" charset="-122"/>
              </a:rPr>
              <a:t>个嵌入式光学方程式。 </a:t>
            </a:r>
            <a:r>
              <a:rPr lang="zh-CN" altLang="en-US" sz="1600" dirty="0">
                <a:solidFill>
                  <a:schemeClr val="tx1"/>
                </a:solidFill>
                <a:latin typeface="等线" panose="02010600030101010101" pitchFamily="2" charset="-122"/>
                <a:ea typeface="等线" panose="02010600030101010101" pitchFamily="2" charset="-122"/>
              </a:rPr>
              <a:t>专为支持我们最新的自由曲面金刚石车削系统的所有加工配置而设计：金刚石车削，刨削，</a:t>
            </a:r>
            <a:r>
              <a:rPr lang="en-US" altLang="zh-CN" sz="1600" dirty="0">
                <a:solidFill>
                  <a:schemeClr val="tx1"/>
                </a:solidFill>
                <a:latin typeface="等线" panose="02010600030101010101" pitchFamily="2" charset="-122"/>
                <a:ea typeface="等线" panose="02010600030101010101" pitchFamily="2" charset="-122"/>
              </a:rPr>
              <a:t>FTS</a:t>
            </a:r>
            <a:r>
              <a:rPr lang="zh-CN" altLang="en-US" sz="1600" dirty="0">
                <a:solidFill>
                  <a:schemeClr val="tx1"/>
                </a:solidFill>
                <a:latin typeface="等线" panose="02010600030101010101" pitchFamily="2" charset="-122"/>
                <a:ea typeface="等线" panose="02010600030101010101" pitchFamily="2" charset="-122"/>
              </a:rPr>
              <a:t>，微铣削，磨削。</a:t>
            </a:r>
            <a:br>
              <a:rPr kumimoji="0" lang="en-US" altLang="en-US" sz="1600" b="0" i="0" u="none" strike="noStrike" cap="none" normalizeH="0" baseline="0" dirty="0">
                <a:ln>
                  <a:noFill/>
                </a:ln>
                <a:solidFill>
                  <a:schemeClr val="tx1"/>
                </a:solidFill>
                <a:effectLst/>
                <a:latin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28600" lvl="0" indent="-228600">
              <a:buSzPts val="1000"/>
              <a:buFont typeface="Symbol" panose="05050102010706020507" pitchFamily="18" charset="2"/>
              <a:buChar char="¨"/>
            </a:pPr>
            <a:r>
              <a:rPr lang="zh-CN" altLang="en-US" sz="1600" b="1" u="sng" dirty="0">
                <a:solidFill>
                  <a:schemeClr val="tx1"/>
                </a:solidFill>
                <a:latin typeface="等线" panose="02010600030101010101" pitchFamily="2" charset="-122"/>
                <a:ea typeface="等线" panose="02010600030101010101" pitchFamily="2" charset="-122"/>
              </a:rPr>
              <a:t>独立式</a:t>
            </a:r>
            <a:r>
              <a:rPr lang="en-US" altLang="zh-CN" sz="1600" b="1" u="sng" dirty="0">
                <a:solidFill>
                  <a:schemeClr val="tx1"/>
                </a:solidFill>
                <a:latin typeface="等线" panose="02010600030101010101" pitchFamily="2" charset="-122"/>
                <a:ea typeface="等线" panose="02010600030101010101" pitchFamily="2" charset="-122"/>
              </a:rPr>
              <a:t>CAM</a:t>
            </a:r>
            <a:r>
              <a:rPr lang="zh-CN" altLang="en-US" sz="1600" b="1" u="sng" dirty="0">
                <a:solidFill>
                  <a:schemeClr val="tx1"/>
                </a:solidFill>
                <a:latin typeface="等线" panose="02010600030101010101" pitchFamily="2" charset="-122"/>
                <a:ea typeface="等线" panose="02010600030101010101" pitchFamily="2" charset="-122"/>
              </a:rPr>
              <a:t>程序包。</a:t>
            </a:r>
            <a:r>
              <a:rPr lang="zh-CN" altLang="en-US" sz="1600" dirty="0">
                <a:solidFill>
                  <a:schemeClr val="tx1"/>
                </a:solidFill>
                <a:latin typeface="等线" panose="02010600030101010101" pitchFamily="2" charset="-122"/>
                <a:ea typeface="等线" panose="02010600030101010101" pitchFamily="2" charset="-122"/>
              </a:rPr>
              <a:t>消除了必须与任何第三方软件来回转换的麻烦。</a:t>
            </a:r>
            <a:br>
              <a:rPr kumimoji="0" lang="en-US" altLang="en-US" sz="1600" i="0" strike="noStrike" cap="none" normalizeH="0" baseline="0" dirty="0">
                <a:ln>
                  <a:noFill/>
                </a:ln>
                <a:solidFill>
                  <a:schemeClr val="tx1"/>
                </a:solidFill>
                <a:effectLst/>
                <a:latin typeface="Arial" panose="020B0604020202020204" pitchFamily="34" charset="0"/>
              </a:rPr>
            </a:br>
            <a:endParaRPr kumimoji="0" lang="en-US" altLang="en-US" sz="1600" i="0" strike="noStrike" cap="none" normalizeH="0" baseline="0" dirty="0">
              <a:ln>
                <a:noFill/>
              </a:ln>
              <a:solidFill>
                <a:schemeClr val="tx1"/>
              </a:solidFill>
              <a:effectLst/>
              <a:latin typeface="Arial" panose="020B0604020202020204" pitchFamily="34" charset="0"/>
            </a:endParaRPr>
          </a:p>
          <a:p>
            <a:pPr marL="231775" lvl="0" indent="-231775">
              <a:buSzPts val="1000"/>
              <a:buFont typeface="Symbol" panose="05050102010706020507" pitchFamily="18" charset="2"/>
              <a:buChar char="¨"/>
            </a:pPr>
            <a:r>
              <a:rPr lang="zh-CN" altLang="en-US" sz="1600" b="1" u="sng" dirty="0">
                <a:solidFill>
                  <a:schemeClr val="tx1"/>
                </a:solidFill>
                <a:latin typeface="等线" panose="02010600030101010101" pitchFamily="2" charset="-122"/>
                <a:ea typeface="等线" panose="02010600030101010101" pitchFamily="2" charset="-122"/>
              </a:rPr>
              <a:t>先进的表格精度。 </a:t>
            </a:r>
            <a:r>
              <a:rPr lang="zh-CN" altLang="en-US" sz="1600" dirty="0">
                <a:solidFill>
                  <a:schemeClr val="tx1"/>
                </a:solidFill>
                <a:latin typeface="等线" panose="02010600030101010101" pitchFamily="2" charset="-122"/>
                <a:ea typeface="等线" panose="02010600030101010101" pitchFamily="2" charset="-122"/>
              </a:rPr>
              <a:t>导入和导出</a:t>
            </a:r>
            <a:r>
              <a:rPr lang="en-US" altLang="zh-CN" sz="1600" dirty="0">
                <a:solidFill>
                  <a:schemeClr val="tx1"/>
                </a:solidFill>
                <a:latin typeface="等线" panose="02010600030101010101" pitchFamily="2" charset="-122"/>
                <a:ea typeface="等线" panose="02010600030101010101" pitchFamily="2" charset="-122"/>
              </a:rPr>
              <a:t>Step</a:t>
            </a:r>
            <a:r>
              <a:rPr lang="zh-CN" altLang="en-US" sz="1600" dirty="0">
                <a:solidFill>
                  <a:schemeClr val="tx1"/>
                </a:solidFill>
                <a:latin typeface="等线" panose="02010600030101010101" pitchFamily="2" charset="-122"/>
                <a:ea typeface="等线" panose="02010600030101010101" pitchFamily="2" charset="-122"/>
              </a:rPr>
              <a:t>、</a:t>
            </a:r>
            <a:r>
              <a:rPr lang="en-US" altLang="zh-CN" sz="1600" dirty="0" err="1">
                <a:solidFill>
                  <a:schemeClr val="tx1"/>
                </a:solidFill>
                <a:latin typeface="等线" panose="02010600030101010101" pitchFamily="2" charset="-122"/>
                <a:ea typeface="等线" panose="02010600030101010101" pitchFamily="2" charset="-122"/>
              </a:rPr>
              <a:t>Iges</a:t>
            </a:r>
            <a:r>
              <a:rPr lang="zh-CN" altLang="en-US" sz="1600" dirty="0">
                <a:solidFill>
                  <a:schemeClr val="tx1"/>
                </a:solidFill>
                <a:latin typeface="等线" panose="02010600030101010101" pitchFamily="2" charset="-122"/>
                <a:ea typeface="等线" panose="02010600030101010101" pitchFamily="2" charset="-122"/>
              </a:rPr>
              <a:t>或点云。 </a:t>
            </a:r>
            <a:r>
              <a:rPr lang="en-US" altLang="zh-CN" sz="1600" dirty="0">
                <a:solidFill>
                  <a:schemeClr val="tx1"/>
                </a:solidFill>
                <a:latin typeface="等线" panose="02010600030101010101" pitchFamily="2" charset="-122"/>
                <a:ea typeface="等线" panose="02010600030101010101" pitchFamily="2" charset="-122"/>
              </a:rPr>
              <a:t>Step </a:t>
            </a:r>
            <a:r>
              <a:rPr lang="zh-CN" altLang="en-US" sz="1600" dirty="0">
                <a:solidFill>
                  <a:schemeClr val="tx1"/>
                </a:solidFill>
                <a:latin typeface="等线" panose="02010600030101010101" pitchFamily="2" charset="-122"/>
                <a:ea typeface="等线" panose="02010600030101010101" pitchFamily="2" charset="-122"/>
              </a:rPr>
              <a:t>、</a:t>
            </a:r>
            <a:r>
              <a:rPr lang="en-US" altLang="zh-CN" sz="1600" dirty="0" err="1">
                <a:solidFill>
                  <a:schemeClr val="tx1"/>
                </a:solidFill>
                <a:latin typeface="等线" panose="02010600030101010101" pitchFamily="2" charset="-122"/>
                <a:ea typeface="等线" panose="02010600030101010101" pitchFamily="2" charset="-122"/>
              </a:rPr>
              <a:t>Iges</a:t>
            </a:r>
            <a:r>
              <a:rPr lang="zh-CN" altLang="en-US" sz="1600" dirty="0">
                <a:solidFill>
                  <a:schemeClr val="tx1"/>
                </a:solidFill>
                <a:latin typeface="等线" panose="02010600030101010101" pitchFamily="2" charset="-122"/>
                <a:ea typeface="等线" panose="02010600030101010101" pitchFamily="2" charset="-122"/>
              </a:rPr>
              <a:t>直接从</a:t>
            </a:r>
            <a:r>
              <a:rPr lang="en-US" altLang="zh-CN" sz="1600" dirty="0">
                <a:solidFill>
                  <a:schemeClr val="tx1"/>
                </a:solidFill>
                <a:latin typeface="等线" panose="02010600030101010101" pitchFamily="2" charset="-122"/>
                <a:ea typeface="等线" panose="02010600030101010101" pitchFamily="2" charset="-122"/>
              </a:rPr>
              <a:t>3D CAD</a:t>
            </a:r>
            <a:r>
              <a:rPr lang="zh-CN" altLang="en-US" sz="1600" dirty="0">
                <a:solidFill>
                  <a:schemeClr val="tx1"/>
                </a:solidFill>
                <a:latin typeface="等线" panose="02010600030101010101" pitchFamily="2" charset="-122"/>
                <a:ea typeface="等线" panose="02010600030101010101" pitchFamily="2" charset="-122"/>
              </a:rPr>
              <a:t>模型中导入实际的非均匀有理</a:t>
            </a:r>
            <a:r>
              <a:rPr lang="en-US" altLang="zh-CN" sz="1600" dirty="0">
                <a:solidFill>
                  <a:schemeClr val="tx1"/>
                </a:solidFill>
                <a:latin typeface="等线" panose="02010600030101010101" pitchFamily="2" charset="-122"/>
                <a:ea typeface="等线" panose="02010600030101010101" pitchFamily="2" charset="-122"/>
              </a:rPr>
              <a:t>B</a:t>
            </a:r>
            <a:r>
              <a:rPr lang="zh-CN" altLang="en-US" sz="1600" dirty="0">
                <a:solidFill>
                  <a:schemeClr val="tx1"/>
                </a:solidFill>
                <a:latin typeface="等线" panose="02010600030101010101" pitchFamily="2" charset="-122"/>
                <a:ea typeface="等线" panose="02010600030101010101" pitchFamily="2" charset="-122"/>
              </a:rPr>
              <a:t>样条原始数据。 无需先转换为点云，模型原始数据即可提供卓越的表面精度。</a:t>
            </a:r>
            <a:br>
              <a:rPr kumimoji="0" lang="en-US" altLang="en-US" sz="1600" i="0" strike="noStrike" cap="none" normalizeH="0" baseline="0" dirty="0">
                <a:ln>
                  <a:noFill/>
                </a:ln>
                <a:solidFill>
                  <a:schemeClr val="tx1"/>
                </a:solidFill>
                <a:effectLst/>
                <a:latin typeface="Arial" panose="020B0604020202020204" pitchFamily="34" charset="0"/>
              </a:rPr>
            </a:br>
            <a:endParaRPr kumimoji="0" lang="en-US" altLang="en-US" sz="1600" i="0" strike="noStrike" cap="none" normalizeH="0" baseline="0" dirty="0">
              <a:ln>
                <a:noFill/>
              </a:ln>
              <a:solidFill>
                <a:schemeClr val="tx1"/>
              </a:solidFill>
              <a:effectLst/>
              <a:latin typeface="Arial" panose="020B0604020202020204" pitchFamily="34" charset="0"/>
            </a:endParaRPr>
          </a:p>
          <a:p>
            <a:pPr marL="177800" lvl="0" indent="-177800">
              <a:buSzPts val="1000"/>
              <a:buFont typeface="Symbol" panose="05050102010706020507" pitchFamily="18" charset="2"/>
              <a:buChar char="¨"/>
            </a:pPr>
            <a:r>
              <a:rPr lang="en-US" altLang="zh-CN" sz="1600" b="1" u="sng" dirty="0">
                <a:solidFill>
                  <a:schemeClr val="tx1"/>
                </a:solidFill>
                <a:latin typeface="等线" panose="02010600030101010101" pitchFamily="2" charset="-122"/>
                <a:ea typeface="等线" panose="02010600030101010101" pitchFamily="2" charset="-122"/>
              </a:rPr>
              <a:t>N4</a:t>
            </a:r>
            <a:r>
              <a:rPr lang="zh-CN" altLang="en-US" sz="1600" b="1" u="sng" dirty="0">
                <a:solidFill>
                  <a:schemeClr val="tx1"/>
                </a:solidFill>
                <a:latin typeface="等线" panose="02010600030101010101" pitchFamily="2" charset="-122"/>
                <a:ea typeface="等线" panose="02010600030101010101" pitchFamily="2" charset="-122"/>
              </a:rPr>
              <a:t>内生成的</a:t>
            </a:r>
            <a:r>
              <a:rPr lang="en-US" altLang="zh-CN" sz="1600" b="1" u="sng" dirty="0">
                <a:solidFill>
                  <a:schemeClr val="tx1"/>
                </a:solidFill>
                <a:latin typeface="等线" panose="02010600030101010101" pitchFamily="2" charset="-122"/>
                <a:ea typeface="等线" panose="02010600030101010101" pitchFamily="2" charset="-122"/>
              </a:rPr>
              <a:t>3D</a:t>
            </a:r>
            <a:r>
              <a:rPr lang="zh-CN" altLang="en-US" sz="1600" b="1" u="sng" dirty="0">
                <a:solidFill>
                  <a:schemeClr val="tx1"/>
                </a:solidFill>
                <a:latin typeface="等线" panose="02010600030101010101" pitchFamily="2" charset="-122"/>
                <a:ea typeface="等线" panose="02010600030101010101" pitchFamily="2" charset="-122"/>
              </a:rPr>
              <a:t>曲面模型</a:t>
            </a:r>
            <a:r>
              <a:rPr lang="zh-CN" altLang="en-US" sz="1600" dirty="0">
                <a:solidFill>
                  <a:schemeClr val="tx1"/>
                </a:solidFill>
                <a:latin typeface="等线" panose="02010600030101010101" pitchFamily="2" charset="-122"/>
                <a:ea typeface="等线" panose="02010600030101010101" pitchFamily="2" charset="-122"/>
              </a:rPr>
              <a:t>也使用源自我们自己的专有算法中提取的模型数据来获得精确的表面精度。 其结果是平滑的形状、表面，这是您之前从未经历过的。</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6" name="Text Box 13"/>
          <p:cNvSpPr txBox="1">
            <a:spLocks noChangeArrowheads="1"/>
          </p:cNvSpPr>
          <p:nvPr/>
        </p:nvSpPr>
        <p:spPr bwMode="auto">
          <a:xfrm>
            <a:off x="693566" y="449111"/>
            <a:ext cx="10568601" cy="1336525"/>
          </a:xfrm>
          <a:prstGeom prst="rect">
            <a:avLst/>
          </a:prstGeom>
          <a:noFill/>
          <a:ln>
            <a:noFill/>
          </a:ln>
          <a:effectLst/>
          <a:extLst>
            <a:ext uri="{909E8E84-426E-40DD-AFC4-6F175D3DCCD1}">
              <a14:hiddenFill xmlns:a14="http://schemas.microsoft.com/office/drawing/2010/main">
                <a:solidFill>
                  <a:srgbClr val="90908F"/>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lstStyle/>
          <a:p>
            <a:pPr lvl="0"/>
            <a:r>
              <a:rPr lang="en-US" altLang="zh-CN" sz="1600" b="1" dirty="0" err="1">
                <a:solidFill>
                  <a:schemeClr val="tx1"/>
                </a:solidFill>
                <a:latin typeface="等线" panose="02010600030101010101" pitchFamily="2" charset="-122"/>
                <a:ea typeface="等线" panose="02010600030101010101" pitchFamily="2" charset="-122"/>
              </a:rPr>
              <a:t>NanoCAM</a:t>
            </a:r>
            <a:r>
              <a:rPr lang="en-US" altLang="zh-CN" sz="1600" b="1" dirty="0">
                <a:solidFill>
                  <a:schemeClr val="tx1"/>
                </a:solidFill>
                <a:latin typeface="等线" panose="02010600030101010101" pitchFamily="2" charset="-122"/>
                <a:ea typeface="等线" panose="02010600030101010101" pitchFamily="2" charset="-122"/>
              </a:rPr>
              <a:t> 4</a:t>
            </a:r>
            <a:r>
              <a:rPr lang="zh-CN" altLang="en-US" sz="1600" b="1" dirty="0">
                <a:solidFill>
                  <a:schemeClr val="tx1"/>
                </a:solidFill>
                <a:latin typeface="等线" panose="02010600030101010101" pitchFamily="2" charset="-122"/>
                <a:ea typeface="等线" panose="02010600030101010101" pitchFamily="2" charset="-122"/>
              </a:rPr>
              <a:t>是数十年以来，通过与客户互动，加上钻石车削行业专业知识，以及对我们行业未来要求更高，而开发的易于使用的编程软件。 </a:t>
            </a:r>
            <a:r>
              <a:rPr lang="en-US" altLang="zh-CN" sz="1600" b="1" dirty="0">
                <a:solidFill>
                  <a:schemeClr val="tx1"/>
                </a:solidFill>
                <a:latin typeface="等线" panose="02010600030101010101" pitchFamily="2" charset="-122"/>
                <a:ea typeface="等线" panose="02010600030101010101" pitchFamily="2" charset="-122"/>
              </a:rPr>
              <a:t>N4</a:t>
            </a:r>
            <a:r>
              <a:rPr lang="zh-CN" altLang="en-US" sz="1600" b="1" dirty="0">
                <a:solidFill>
                  <a:schemeClr val="tx1"/>
                </a:solidFill>
                <a:latin typeface="等线" panose="02010600030101010101" pitchFamily="2" charset="-122"/>
                <a:ea typeface="等线" panose="02010600030101010101" pitchFamily="2" charset="-122"/>
              </a:rPr>
              <a:t>补充了</a:t>
            </a:r>
            <a:r>
              <a:rPr lang="en-US" altLang="zh-CN" sz="1600" b="1" dirty="0">
                <a:solidFill>
                  <a:schemeClr val="tx1"/>
                </a:solidFill>
                <a:latin typeface="等线" panose="02010600030101010101" pitchFamily="2" charset="-122"/>
                <a:ea typeface="等线" panose="02010600030101010101" pitchFamily="2" charset="-122"/>
              </a:rPr>
              <a:t>Nanotech</a:t>
            </a:r>
            <a:r>
              <a:rPr lang="zh-CN" altLang="en-US" sz="1600" b="1" dirty="0">
                <a:solidFill>
                  <a:schemeClr val="tx1"/>
                </a:solidFill>
                <a:latin typeface="等线" panose="02010600030101010101" pitchFamily="2" charset="-122"/>
                <a:ea typeface="等线" panose="02010600030101010101" pitchFamily="2" charset="-122"/>
              </a:rPr>
              <a:t>在当今和将来的许多高级功能。 它将增强您的超精密编程技能，并有助于使您的加工系统发挥最大的潜力。</a:t>
            </a:r>
            <a:endParaRPr kumimoji="0" lang="en-US" altLang="en-US" sz="1600" b="1" i="0" u="none" strike="noStrike" cap="none" normalizeH="0" baseline="0" dirty="0">
              <a:ln>
                <a:noFill/>
              </a:ln>
              <a:solidFill>
                <a:schemeClr val="tx1"/>
              </a:solidFill>
              <a:effectLst/>
              <a:latin typeface="等线" panose="02010600030101010101" pitchFamily="2" charset="-122"/>
              <a:ea typeface="等线" panose="02010600030101010101" pitchFamily="2" charset="-122"/>
            </a:endParaRPr>
          </a:p>
        </p:txBody>
      </p:sp>
      <p:pic>
        <p:nvPicPr>
          <p:cNvPr id="17" name="Picture 9"/>
          <p:cNvPicPr>
            <a:picLocks noChangeAspect="1" noChangeArrowheads="1"/>
          </p:cNvPicPr>
          <p:nvPr/>
        </p:nvPicPr>
        <p:blipFill>
          <a:blip r:embed="rId1"/>
          <a:srcRect/>
          <a:stretch>
            <a:fillRect/>
          </a:stretch>
        </p:blipFill>
        <p:spPr bwMode="auto">
          <a:xfrm>
            <a:off x="9136284" y="1532369"/>
            <a:ext cx="2264780" cy="279525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8" name="Picture 17"/>
          <p:cNvPicPr>
            <a:picLocks noChangeAspect="1" noChangeArrowheads="1"/>
          </p:cNvPicPr>
          <p:nvPr/>
        </p:nvPicPr>
        <p:blipFill>
          <a:blip r:embed="rId2"/>
          <a:srcRect/>
          <a:stretch>
            <a:fillRect/>
          </a:stretch>
        </p:blipFill>
        <p:spPr bwMode="auto">
          <a:xfrm>
            <a:off x="8951826" y="4557854"/>
            <a:ext cx="2546608" cy="162156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6" name="图片 5"/>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218" y="438912"/>
            <a:ext cx="9030182" cy="978726"/>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几何图形修剪和超精密</a:t>
            </a:r>
            <a:r>
              <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STEP / IGES</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导出</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3048000" cy="4525963"/>
          </a:xfrm>
        </p:spPr>
        <p:txBody>
          <a:bodyPr>
            <a:normAutofit/>
          </a:bodyPr>
          <a:lstStyle/>
          <a:p>
            <a:r>
              <a:rPr lang="zh-CN" altLang="en-US" sz="2000" dirty="0">
                <a:latin typeface="等线" panose="02010600030101010101" pitchFamily="2" charset="-122"/>
                <a:ea typeface="等线" panose="02010600030101010101" pitchFamily="2" charset="-122"/>
              </a:rPr>
              <a:t>模型修剪中的任何表面都可以修剪为</a:t>
            </a:r>
            <a:r>
              <a:rPr lang="en-US" sz="2000" dirty="0">
                <a:latin typeface="等线" panose="02010600030101010101" pitchFamily="2" charset="-122"/>
                <a:ea typeface="等线" panose="02010600030101010101" pitchFamily="2" charset="-122"/>
              </a:rPr>
              <a:t>:</a:t>
            </a:r>
            <a:endParaRPr lang="en-US" sz="2000" dirty="0">
              <a:latin typeface="等线" panose="02010600030101010101" pitchFamily="2" charset="-122"/>
              <a:ea typeface="等线" panose="02010600030101010101" pitchFamily="2" charset="-122"/>
            </a:endParaRPr>
          </a:p>
          <a:p>
            <a:pPr lvl="1"/>
            <a:r>
              <a:rPr lang="zh-CN" altLang="en-US" sz="2000" dirty="0">
                <a:latin typeface="等线" panose="02010600030101010101" pitchFamily="2" charset="-122"/>
                <a:ea typeface="等线" panose="02010600030101010101" pitchFamily="2" charset="-122"/>
              </a:rPr>
              <a:t>正方形</a:t>
            </a:r>
            <a:endParaRPr lang="en-US" sz="2000" dirty="0">
              <a:latin typeface="等线" panose="02010600030101010101" pitchFamily="2" charset="-122"/>
              <a:ea typeface="等线" panose="02010600030101010101" pitchFamily="2" charset="-122"/>
            </a:endParaRPr>
          </a:p>
          <a:p>
            <a:pPr lvl="1"/>
            <a:r>
              <a:rPr lang="zh-CN" altLang="en-US" sz="2000" dirty="0">
                <a:latin typeface="等线" panose="02010600030101010101" pitchFamily="2" charset="-122"/>
                <a:ea typeface="等线" panose="02010600030101010101" pitchFamily="2" charset="-122"/>
              </a:rPr>
              <a:t>长方形</a:t>
            </a:r>
            <a:endParaRPr lang="en-US" sz="2000" dirty="0">
              <a:latin typeface="等线" panose="02010600030101010101" pitchFamily="2" charset="-122"/>
              <a:ea typeface="等线" panose="02010600030101010101" pitchFamily="2" charset="-122"/>
            </a:endParaRPr>
          </a:p>
          <a:p>
            <a:pPr lvl="1"/>
            <a:r>
              <a:rPr lang="zh-CN" altLang="en-US" sz="2000" dirty="0">
                <a:latin typeface="等线" panose="02010600030101010101" pitchFamily="2" charset="-122"/>
                <a:ea typeface="等线" panose="02010600030101010101" pitchFamily="2" charset="-122"/>
              </a:rPr>
              <a:t>圆</a:t>
            </a:r>
            <a:endParaRPr lang="en-US" sz="2000" dirty="0">
              <a:latin typeface="等线" panose="02010600030101010101" pitchFamily="2" charset="-122"/>
              <a:ea typeface="等线" panose="02010600030101010101" pitchFamily="2" charset="-122"/>
            </a:endParaRPr>
          </a:p>
          <a:p>
            <a:pPr lvl="1"/>
            <a:r>
              <a:rPr lang="zh-CN" altLang="en-US" sz="2000" dirty="0">
                <a:latin typeface="等线" panose="02010600030101010101" pitchFamily="2" charset="-122"/>
                <a:ea typeface="等线" panose="02010600030101010101" pitchFamily="2" charset="-122"/>
              </a:rPr>
              <a:t>椭圆</a:t>
            </a:r>
            <a:endParaRPr lang="en-US" sz="2000" dirty="0">
              <a:latin typeface="等线" panose="02010600030101010101" pitchFamily="2" charset="-122"/>
              <a:ea typeface="等线" panose="02010600030101010101" pitchFamily="2" charset="-122"/>
            </a:endParaRPr>
          </a:p>
          <a:p>
            <a:endParaRPr 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在</a:t>
            </a:r>
            <a:r>
              <a:rPr lang="en-US" altLang="zh-CN" sz="2000" dirty="0" err="1">
                <a:latin typeface="等线" panose="02010600030101010101" pitchFamily="2" charset="-122"/>
                <a:ea typeface="等线" panose="02010600030101010101" pitchFamily="2" charset="-122"/>
              </a:rPr>
              <a:t>NanoCAM</a:t>
            </a:r>
            <a:r>
              <a:rPr lang="en-US" altLang="zh-CN" sz="2000" dirty="0">
                <a:latin typeface="等线" panose="02010600030101010101" pitchFamily="2" charset="-122"/>
                <a:ea typeface="等线" panose="02010600030101010101" pitchFamily="2" charset="-122"/>
              </a:rPr>
              <a:t> 4</a:t>
            </a:r>
            <a:r>
              <a:rPr lang="zh-CN" altLang="en-US" sz="2000" dirty="0">
                <a:latin typeface="等线" panose="02010600030101010101" pitchFamily="2" charset="-122"/>
                <a:ea typeface="等线" panose="02010600030101010101" pitchFamily="2" charset="-122"/>
              </a:rPr>
              <a:t>中创建的任何表面都可以导出到</a:t>
            </a:r>
            <a:r>
              <a:rPr lang="en-US" altLang="zh-CN" sz="2000" dirty="0">
                <a:latin typeface="等线" panose="02010600030101010101" pitchFamily="2" charset="-122"/>
                <a:ea typeface="等线" panose="02010600030101010101" pitchFamily="2" charset="-122"/>
              </a:rPr>
              <a:t>STEP / IGES</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7" name="Picture 19" descr="NanoCAM4-3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5" name="Picture 4"/>
          <p:cNvPicPr>
            <a:picLocks noChangeAspect="1"/>
          </p:cNvPicPr>
          <p:nvPr/>
        </p:nvPicPr>
        <p:blipFill>
          <a:blip r:embed="rId2"/>
          <a:stretch>
            <a:fillRect/>
          </a:stretch>
        </p:blipFill>
        <p:spPr>
          <a:xfrm>
            <a:off x="3787593" y="1674537"/>
            <a:ext cx="8268533" cy="4451627"/>
          </a:xfrm>
          <a:prstGeom prst="rect">
            <a:avLst/>
          </a:prstGeom>
        </p:spPr>
      </p:pic>
      <p:pic>
        <p:nvPicPr>
          <p:cNvPr id="8" name="图片 7"/>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5488"/>
            <a:ext cx="10972800" cy="942150"/>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几何图形变形</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1" y="1877209"/>
            <a:ext cx="4134521" cy="4248955"/>
          </a:xfrm>
        </p:spPr>
        <p:txBody>
          <a:bodyPr/>
          <a:lstStyle/>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模型树中的任何表面（甚至是导入的）都可以与其他任何表面一起变形或在</a:t>
            </a:r>
            <a:r>
              <a:rPr lang="en-US" altLang="zh-CN" sz="2000" dirty="0">
                <a:latin typeface="等线" panose="02010600030101010101" pitchFamily="2" charset="-122"/>
                <a:ea typeface="等线" panose="02010600030101010101" pitchFamily="2" charset="-122"/>
              </a:rPr>
              <a:t>Z</a:t>
            </a:r>
            <a:r>
              <a:rPr lang="zh-CN" altLang="en-US" sz="2000" dirty="0">
                <a:latin typeface="等线" panose="02010600030101010101" pitchFamily="2" charset="-122"/>
                <a:ea typeface="等线" panose="02010600030101010101" pitchFamily="2" charset="-122"/>
              </a:rPr>
              <a:t>方向上求和。</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当前的限制是一个表面必须完全包含在另一个表面内。</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Picture 4"/>
          <p:cNvPicPr>
            <a:picLocks noChangeAspect="1"/>
          </p:cNvPicPr>
          <p:nvPr/>
        </p:nvPicPr>
        <p:blipFill rotWithShape="1">
          <a:blip r:embed="rId1"/>
          <a:srcRect/>
          <a:stretch>
            <a:fillRect/>
          </a:stretch>
        </p:blipFill>
        <p:spPr>
          <a:xfrm>
            <a:off x="5062641" y="1877209"/>
            <a:ext cx="6729533" cy="3781313"/>
          </a:xfrm>
          <a:prstGeom prst="rect">
            <a:avLst/>
          </a:prstGeom>
        </p:spPr>
      </p:pic>
      <p:pic>
        <p:nvPicPr>
          <p:cNvPr id="6" name="Picture 19" descr="NanoCAM4-3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7" name="动作按钮: 前进或下一项 6">
            <a:hlinkClick r:id="rId3"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8" name="图片 7"/>
          <p:cNvPicPr>
            <a:picLocks noChangeAspect="1"/>
          </p:cNvPicPr>
          <p:nvPr/>
        </p:nvPicPr>
        <p:blipFill>
          <a:blip r:embed="rId4"/>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686" y="466344"/>
            <a:ext cx="10158714" cy="951294"/>
          </a:xfrm>
        </p:spPr>
        <p:txBody>
          <a:bodyPr/>
          <a:lstStyle/>
          <a:p>
            <a:r>
              <a:rPr lang="zh-CN" altLang="en-US" sz="2800" dirty="0">
                <a:latin typeface="+mn-lt"/>
              </a:rPr>
              <a:t>近似的轴对称球面</a:t>
            </a:r>
            <a:endParaRPr lang="en-US" sz="2800" dirty="0">
              <a:latin typeface="+mn-lt"/>
            </a:endParaRPr>
          </a:p>
        </p:txBody>
      </p:sp>
      <p:sp>
        <p:nvSpPr>
          <p:cNvPr id="3" name="Content Placeholder 2"/>
          <p:cNvSpPr>
            <a:spLocks noGrp="1"/>
          </p:cNvSpPr>
          <p:nvPr>
            <p:ph idx="1"/>
          </p:nvPr>
        </p:nvSpPr>
        <p:spPr>
          <a:xfrm>
            <a:off x="609601" y="1600201"/>
            <a:ext cx="4134521" cy="4525963"/>
          </a:xfrm>
        </p:spPr>
        <p:txBody>
          <a:bodyPr/>
          <a:lstStyle/>
          <a:p>
            <a:pPr>
              <a:buFont typeface="Verdana" panose="020B0604030504040204" pitchFamily="34" charset="0"/>
              <a:buChar char="•"/>
            </a:pPr>
            <a:r>
              <a:rPr lang="zh-CN" altLang="en-US" dirty="0"/>
              <a:t>可以生成与自由曲面近似的轴对称球面</a:t>
            </a:r>
            <a:endParaRPr lang="zh-CN" altLang="en-US" dirty="0"/>
          </a:p>
          <a:p>
            <a:pPr>
              <a:buFont typeface="Verdana" panose="020B0604030504040204" pitchFamily="34" charset="0"/>
              <a:buChar char="•"/>
            </a:pPr>
            <a:r>
              <a:rPr lang="zh-CN" altLang="en-US" dirty="0"/>
              <a:t>近似的轴对称球面可用于粗加工和</a:t>
            </a:r>
            <a:r>
              <a:rPr lang="en-US" altLang="zh-CN" dirty="0"/>
              <a:t>FTS</a:t>
            </a:r>
            <a:r>
              <a:rPr lang="zh-CN" altLang="en-US" dirty="0"/>
              <a:t>刀具路径规划。</a:t>
            </a:r>
            <a:endParaRPr lang="en-US" dirty="0"/>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Picture 19" descr="NanoCAM4-3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6" name="Picture 5"/>
          <p:cNvPicPr>
            <a:picLocks noChangeAspect="1"/>
          </p:cNvPicPr>
          <p:nvPr/>
        </p:nvPicPr>
        <p:blipFill rotWithShape="1">
          <a:blip r:embed="rId2"/>
          <a:srcRect/>
          <a:stretch>
            <a:fillRect/>
          </a:stretch>
        </p:blipFill>
        <p:spPr>
          <a:xfrm>
            <a:off x="4744122" y="1600201"/>
            <a:ext cx="6734243" cy="4525963"/>
          </a:xfrm>
          <a:prstGeom prst="rect">
            <a:avLst/>
          </a:prstGeom>
        </p:spPr>
      </p:pic>
      <p:pic>
        <p:nvPicPr>
          <p:cNvPr id="7" name="图片 6"/>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396" y="493776"/>
            <a:ext cx="9661003" cy="923862"/>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XZB</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车削光学刀具路径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pic>
        <p:nvPicPr>
          <p:cNvPr id="5" name="Content Placeholder 4"/>
          <p:cNvPicPr>
            <a:picLocks noGrp="1" noChangeAspect="1"/>
          </p:cNvPicPr>
          <p:nvPr>
            <p:ph idx="1"/>
          </p:nvPr>
        </p:nvPicPr>
        <p:blipFill rotWithShape="1">
          <a:blip r:embed="rId1"/>
          <a:srcRect/>
          <a:stretch>
            <a:fillRect/>
          </a:stretch>
        </p:blipFill>
        <p:spPr>
          <a:xfrm>
            <a:off x="10587890" y="274638"/>
            <a:ext cx="1134210" cy="1143000"/>
          </a:xfrm>
          <a:prstGeom prst="rect">
            <a:avLst/>
          </a:prstGeom>
        </p:spPr>
      </p:pic>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sp>
        <p:nvSpPr>
          <p:cNvPr id="6" name="Content Placeholder 2"/>
          <p:cNvSpPr txBox="1"/>
          <p:nvPr/>
        </p:nvSpPr>
        <p:spPr>
          <a:xfrm>
            <a:off x="609600" y="1600201"/>
            <a:ext cx="5640593" cy="4525963"/>
          </a:xfrm>
          <a:prstGeom prst="rect">
            <a:avLst/>
          </a:prstGeom>
        </p:spPr>
        <p:txBody>
          <a:bodyPr/>
          <a:lstStyle>
            <a:lvl1pPr marL="342900" indent="-342900" algn="l" rtl="0" eaLnBrk="0" fontAlgn="base" hangingPunct="0">
              <a:spcBef>
                <a:spcPct val="20000"/>
              </a:spcBef>
              <a:spcAft>
                <a:spcPct val="0"/>
              </a:spcAft>
              <a:buChar char="•"/>
              <a:defRPr>
                <a:solidFill>
                  <a:srgbClr val="4A5459"/>
                </a:solidFill>
                <a:latin typeface="+mn-lt"/>
                <a:ea typeface="+mn-ea"/>
                <a:cs typeface="+mn-cs"/>
              </a:defRPr>
            </a:lvl1pPr>
            <a:lvl2pPr marL="742950" indent="-285750" algn="l" rtl="0" eaLnBrk="0" fontAlgn="base" hangingPunct="0">
              <a:spcBef>
                <a:spcPct val="20000"/>
              </a:spcBef>
              <a:spcAft>
                <a:spcPct val="0"/>
              </a:spcAft>
              <a:buChar char="–"/>
              <a:defRPr sz="1600">
                <a:solidFill>
                  <a:srgbClr val="4A5459"/>
                </a:solidFill>
                <a:latin typeface="+mn-lt"/>
              </a:defRPr>
            </a:lvl2pPr>
            <a:lvl3pPr marL="1143000" indent="-228600" algn="l" rtl="0" eaLnBrk="0" fontAlgn="base" hangingPunct="0">
              <a:spcBef>
                <a:spcPct val="20000"/>
              </a:spcBef>
              <a:spcAft>
                <a:spcPct val="0"/>
              </a:spcAft>
              <a:buChar char="•"/>
              <a:defRPr sz="1600">
                <a:solidFill>
                  <a:srgbClr val="4A5459"/>
                </a:solidFill>
                <a:latin typeface="+mn-lt"/>
              </a:defRPr>
            </a:lvl3pPr>
            <a:lvl4pPr marL="1600200" indent="-228600" algn="l" rtl="0" eaLnBrk="0" fontAlgn="base" hangingPunct="0">
              <a:spcBef>
                <a:spcPct val="20000"/>
              </a:spcBef>
              <a:spcAft>
                <a:spcPct val="0"/>
              </a:spcAft>
              <a:buChar char="–"/>
              <a:defRPr sz="1600">
                <a:solidFill>
                  <a:srgbClr val="4A5459"/>
                </a:solidFill>
                <a:latin typeface="+mn-lt"/>
              </a:defRPr>
            </a:lvl4pPr>
            <a:lvl5pPr marL="2057400" indent="-228600" algn="l" rtl="0" eaLnBrk="0" fontAlgn="base" hangingPunct="0">
              <a:spcBef>
                <a:spcPct val="20000"/>
              </a:spcBef>
              <a:spcAft>
                <a:spcPct val="0"/>
              </a:spcAft>
              <a:buChar char="»"/>
              <a:defRPr sz="1600">
                <a:solidFill>
                  <a:srgbClr val="4A5459"/>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zh-CN" altLang="en-US" sz="2000" kern="0" dirty="0">
                <a:latin typeface="等线" panose="02010600030101010101" pitchFamily="2" charset="-122"/>
                <a:ea typeface="等线" panose="02010600030101010101" pitchFamily="2" charset="-122"/>
              </a:rPr>
              <a:t>通常，</a:t>
            </a:r>
            <a:r>
              <a:rPr lang="en-US" altLang="zh-CN" sz="2000" kern="0" dirty="0">
                <a:latin typeface="等线" panose="02010600030101010101" pitchFamily="2" charset="-122"/>
                <a:ea typeface="等线" panose="02010600030101010101" pitchFamily="2" charset="-122"/>
              </a:rPr>
              <a:t>B</a:t>
            </a:r>
            <a:r>
              <a:rPr lang="zh-CN" altLang="en-US" sz="2000" kern="0" dirty="0">
                <a:latin typeface="等线" panose="02010600030101010101" pitchFamily="2" charset="-122"/>
                <a:ea typeface="等线" panose="02010600030101010101" pitchFamily="2" charset="-122"/>
              </a:rPr>
              <a:t>轴用于保持法线。</a:t>
            </a:r>
            <a:endParaRPr lang="zh-CN" altLang="en-US" sz="2000" kern="0" dirty="0">
              <a:latin typeface="等线" panose="02010600030101010101" pitchFamily="2" charset="-122"/>
              <a:ea typeface="等线" panose="02010600030101010101" pitchFamily="2" charset="-122"/>
            </a:endParaRPr>
          </a:p>
          <a:p>
            <a:r>
              <a:rPr lang="zh-CN" altLang="en-US" sz="2000" kern="0" dirty="0">
                <a:latin typeface="等线" panose="02010600030101010101" pitchFamily="2" charset="-122"/>
                <a:ea typeface="等线" panose="02010600030101010101" pitchFamily="2" charset="-122"/>
              </a:rPr>
              <a:t>可以将法线设置为切削面或其他曲面。 这称为“辅助驱动面”。</a:t>
            </a:r>
            <a:endParaRPr lang="en-US" sz="2000" kern="0" dirty="0">
              <a:solidFill>
                <a:srgbClr val="0F00D0"/>
              </a:solidFill>
              <a:latin typeface="等线" panose="02010600030101010101" pitchFamily="2" charset="-122"/>
              <a:ea typeface="等线" panose="02010600030101010101" pitchFamily="2" charset="-122"/>
            </a:endParaRPr>
          </a:p>
        </p:txBody>
      </p:sp>
      <p:pic>
        <p:nvPicPr>
          <p:cNvPr id="7" name="Picture 6"/>
          <p:cNvPicPr>
            <a:picLocks noChangeAspect="1"/>
          </p:cNvPicPr>
          <p:nvPr/>
        </p:nvPicPr>
        <p:blipFill rotWithShape="1">
          <a:blip r:embed="rId2"/>
          <a:srcRect/>
          <a:stretch>
            <a:fillRect/>
          </a:stretch>
        </p:blipFill>
        <p:spPr>
          <a:xfrm>
            <a:off x="6639118" y="1828800"/>
            <a:ext cx="5140505" cy="4003031"/>
          </a:xfrm>
          <a:prstGeom prst="rect">
            <a:avLst/>
          </a:prstGeom>
        </p:spPr>
      </p:pic>
      <p:pic>
        <p:nvPicPr>
          <p:cNvPr id="8" name="Picture 19" descr="NanoCAM4-3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9" name="动作按钮: 前进或下一项 8">
            <a:hlinkClick r:id="rId4"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0" name="图片 9"/>
          <p:cNvPicPr>
            <a:picLocks noChangeAspect="1"/>
          </p:cNvPicPr>
          <p:nvPr/>
        </p:nvPicPr>
        <p:blipFill>
          <a:blip r:embed="rId5"/>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202" y="487932"/>
            <a:ext cx="9846197" cy="929705"/>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XZC</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稳定的</a:t>
            </a:r>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871832"/>
            <a:ext cx="4860664" cy="4254332"/>
          </a:xfrm>
        </p:spPr>
        <p:txBody>
          <a:bodyPr/>
          <a:lstStyle/>
          <a:p>
            <a:r>
              <a:rPr lang="en-US" altLang="zh-CN" sz="2000" dirty="0">
                <a:latin typeface="等线" panose="02010600030101010101" pitchFamily="2" charset="-122"/>
                <a:ea typeface="等线" panose="02010600030101010101" pitchFamily="2" charset="-122"/>
              </a:rPr>
              <a:t>XZC </a:t>
            </a:r>
            <a:r>
              <a:rPr lang="zh-CN" altLang="en-US" sz="2000" dirty="0">
                <a:latin typeface="等线" panose="02010600030101010101" pitchFamily="2" charset="-122"/>
                <a:ea typeface="等线" panose="02010600030101010101" pitchFamily="2" charset="-122"/>
              </a:rPr>
              <a:t>稳定的</a:t>
            </a:r>
            <a:r>
              <a:rPr lang="en-US" altLang="zh-CN" sz="2000" dirty="0">
                <a:latin typeface="等线" panose="02010600030101010101" pitchFamily="2" charset="-122"/>
                <a:ea typeface="等线" panose="02010600030101010101" pitchFamily="2" charset="-122"/>
              </a:rPr>
              <a:t> X</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SSS</a:t>
            </a:r>
            <a:r>
              <a:rPr lang="zh-CN" altLang="en-US" sz="2000" dirty="0">
                <a:latin typeface="等线" panose="02010600030101010101" pitchFamily="2" charset="-122"/>
                <a:ea typeface="等线" panose="02010600030101010101" pitchFamily="2" charset="-122"/>
              </a:rPr>
              <a:t>）与所有刀具的几何形状和方向兼容。</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支持对陡峭部分的过渡</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对连接移动的出色控制。</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提供坡度和曲率连续性</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支持</a:t>
            </a:r>
            <a:r>
              <a:rPr lang="en-US" altLang="zh-CN" sz="2000" dirty="0">
                <a:latin typeface="等线" panose="02010600030101010101" pitchFamily="2" charset="-122"/>
                <a:ea typeface="等线" panose="02010600030101010101" pitchFamily="2" charset="-122"/>
              </a:rPr>
              <a:t>G93</a:t>
            </a:r>
            <a:r>
              <a:rPr lang="zh-CN" altLang="en-US" sz="2000" dirty="0">
                <a:latin typeface="等线" panose="02010600030101010101" pitchFamily="2" charset="-122"/>
                <a:ea typeface="等线" panose="02010600030101010101" pitchFamily="2" charset="-122"/>
              </a:rPr>
              <a:t>，</a:t>
            </a:r>
            <a:r>
              <a:rPr lang="en-US" altLang="zh-CN" sz="2000" dirty="0">
                <a:latin typeface="等线" panose="02010600030101010101" pitchFamily="2" charset="-122"/>
                <a:ea typeface="等线" panose="02010600030101010101" pitchFamily="2" charset="-122"/>
              </a:rPr>
              <a:t>G94 / M12</a:t>
            </a:r>
            <a:r>
              <a:rPr lang="zh-CN" altLang="en-US" sz="2000" dirty="0">
                <a:latin typeface="等线" panose="02010600030101010101" pitchFamily="2" charset="-122"/>
                <a:ea typeface="等线" panose="02010600030101010101" pitchFamily="2" charset="-122"/>
              </a:rPr>
              <a:t>和</a:t>
            </a:r>
            <a:r>
              <a:rPr lang="en-US" altLang="zh-CN" sz="2000" dirty="0">
                <a:latin typeface="等线" panose="02010600030101010101" pitchFamily="2" charset="-122"/>
                <a:ea typeface="等线" panose="02010600030101010101" pitchFamily="2" charset="-122"/>
              </a:rPr>
              <a:t>G94 / M13.4</a:t>
            </a:r>
            <a:r>
              <a:rPr lang="zh-CN" altLang="en-US" sz="2000" dirty="0">
                <a:latin typeface="等线" panose="02010600030101010101" pitchFamily="2" charset="-122"/>
                <a:ea typeface="等线" panose="02010600030101010101" pitchFamily="2" charset="-122"/>
              </a:rPr>
              <a:t>进给速度模式。</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90754" y="284820"/>
            <a:ext cx="1131346" cy="1140184"/>
          </a:xfrm>
          <a:prstGeom prst="rect">
            <a:avLst/>
          </a:prstGeom>
        </p:spPr>
      </p:pic>
      <p:pic>
        <p:nvPicPr>
          <p:cNvPr id="8" name="Picture 19" descr="NanoCAM4-3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9" name="Picture 5" descr="Splash"/>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5277787" y="1076446"/>
            <a:ext cx="5654127" cy="487354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 name="图片 9"/>
          <p:cNvPicPr>
            <a:picLocks noChangeAspect="1"/>
          </p:cNvPicPr>
          <p:nvPr/>
        </p:nvPicPr>
        <p:blipFill>
          <a:blip r:embed="rId4"/>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718" y="438912"/>
            <a:ext cx="9533681" cy="978726"/>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XZC</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振荡</a:t>
            </a:r>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5382409" cy="4525963"/>
          </a:xfrm>
        </p:spPr>
        <p:txBody>
          <a:bodyPr/>
          <a:lstStyle/>
          <a:p>
            <a:r>
              <a:rPr lang="en-US" altLang="zh-CN" sz="2000" dirty="0">
                <a:latin typeface="等线" panose="02010600030101010101" pitchFamily="2" charset="-122"/>
                <a:ea typeface="等线" panose="02010600030101010101" pitchFamily="2" charset="-122"/>
              </a:rPr>
              <a:t>XZ</a:t>
            </a:r>
            <a:r>
              <a:rPr lang="zh-CN" altLang="en-US" sz="2000" dirty="0">
                <a:latin typeface="等线" panose="02010600030101010101" pitchFamily="2" charset="-122"/>
                <a:ea typeface="等线" panose="02010600030101010101" pitchFamily="2" charset="-122"/>
              </a:rPr>
              <a:t>振荡是通过螺旋刀具路径的球形投影实现的。</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投影球体原点可以位于</a:t>
            </a:r>
            <a:r>
              <a:rPr lang="en-US" altLang="zh-CN" sz="2000" dirty="0">
                <a:latin typeface="等线" panose="02010600030101010101" pitchFamily="2" charset="-122"/>
                <a:ea typeface="等线" panose="02010600030101010101" pitchFamily="2" charset="-122"/>
              </a:rPr>
              <a:t>z</a:t>
            </a:r>
            <a:r>
              <a:rPr lang="zh-CN" altLang="en-US" sz="2000" dirty="0">
                <a:latin typeface="等线" panose="02010600030101010101" pitchFamily="2" charset="-122"/>
                <a:ea typeface="等线" panose="02010600030101010101" pitchFamily="2" charset="-122"/>
              </a:rPr>
              <a:t>轴上的任何位置，以精确控制</a:t>
            </a:r>
            <a:r>
              <a:rPr lang="en-US" altLang="zh-CN" sz="2000" dirty="0">
                <a:latin typeface="等线" panose="02010600030101010101" pitchFamily="2" charset="-122"/>
                <a:ea typeface="等线" panose="02010600030101010101" pitchFamily="2" charset="-122"/>
              </a:rPr>
              <a:t>X</a:t>
            </a:r>
            <a:r>
              <a:rPr lang="zh-CN" altLang="en-US" sz="2000" dirty="0">
                <a:latin typeface="等线" panose="02010600030101010101" pitchFamily="2" charset="-122"/>
                <a:ea typeface="等线" panose="02010600030101010101" pitchFamily="2" charset="-122"/>
              </a:rPr>
              <a:t>和</a:t>
            </a:r>
            <a:r>
              <a:rPr lang="en-US" altLang="zh-CN" sz="2000" dirty="0">
                <a:latin typeface="等线" panose="02010600030101010101" pitchFamily="2" charset="-122"/>
                <a:ea typeface="等线" panose="02010600030101010101" pitchFamily="2" charset="-122"/>
              </a:rPr>
              <a:t>Z</a:t>
            </a:r>
            <a:r>
              <a:rPr lang="zh-CN" altLang="en-US" sz="2000" dirty="0">
                <a:latin typeface="等线" panose="02010600030101010101" pitchFamily="2" charset="-122"/>
                <a:ea typeface="等线" panose="02010600030101010101" pitchFamily="2" charset="-122"/>
              </a:rPr>
              <a:t>加速度平衡。</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52113" y="274638"/>
            <a:ext cx="1169987" cy="1169987"/>
          </a:xfrm>
          <a:prstGeom prst="rect">
            <a:avLst/>
          </a:prstGeom>
        </p:spPr>
      </p:pic>
      <p:pic>
        <p:nvPicPr>
          <p:cNvPr id="11" name="Picture 10"/>
          <p:cNvPicPr>
            <a:picLocks noChangeAspect="1"/>
          </p:cNvPicPr>
          <p:nvPr/>
        </p:nvPicPr>
        <p:blipFill rotWithShape="1">
          <a:blip r:embed="rId2"/>
          <a:srcRect/>
          <a:stretch>
            <a:fillRect/>
          </a:stretch>
        </p:blipFill>
        <p:spPr>
          <a:xfrm>
            <a:off x="6265191" y="1770819"/>
            <a:ext cx="4523591" cy="4184726"/>
          </a:xfrm>
          <a:prstGeom prst="rect">
            <a:avLst/>
          </a:prstGeom>
        </p:spPr>
      </p:pic>
      <p:pic>
        <p:nvPicPr>
          <p:cNvPr id="7" name="Picture 19" descr="NanoCAM4-3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8" name="动作按钮: 前进或下一项 7">
            <a:hlinkClick r:id="rId4"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9" name="图片 8"/>
          <p:cNvPicPr>
            <a:picLocks noChangeAspect="1"/>
          </p:cNvPicPr>
          <p:nvPr/>
        </p:nvPicPr>
        <p:blipFill>
          <a:blip r:embed="rId5"/>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018" y="438912"/>
            <a:ext cx="9487382" cy="978726"/>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XZC</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稳定</a:t>
            </a:r>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Z</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365812" cy="4525963"/>
          </a:xfrm>
        </p:spPr>
        <p:txBody>
          <a:bodyPr/>
          <a:lstStyle/>
          <a:p>
            <a:r>
              <a:rPr lang="zh-CN" altLang="en-US" sz="2000" dirty="0">
                <a:latin typeface="等线" panose="02010600030101010101" pitchFamily="2" charset="-122"/>
                <a:ea typeface="等线" panose="02010600030101010101" pitchFamily="2" charset="-122"/>
              </a:rPr>
              <a:t>鼓形自由稳定的</a:t>
            </a:r>
            <a:r>
              <a:rPr lang="en-US" altLang="zh-CN" sz="2000" dirty="0">
                <a:latin typeface="等线" panose="02010600030101010101" pitchFamily="2" charset="-122"/>
                <a:ea typeface="等线" panose="02010600030101010101" pitchFamily="2" charset="-122"/>
              </a:rPr>
              <a:t>Z</a:t>
            </a:r>
            <a:r>
              <a:rPr lang="zh-CN" altLang="en-US" sz="2000" dirty="0">
                <a:latin typeface="等线" panose="02010600030101010101" pitchFamily="2" charset="-122"/>
                <a:ea typeface="等线" panose="02010600030101010101" pitchFamily="2" charset="-122"/>
              </a:rPr>
              <a:t>轴进给刀具路径现已成为可能。</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操作方式跟其他的</a:t>
            </a:r>
            <a:r>
              <a:rPr lang="en-US" altLang="zh-CN" sz="2000" dirty="0">
                <a:latin typeface="等线" panose="02010600030101010101" pitchFamily="2" charset="-122"/>
                <a:ea typeface="等线" panose="02010600030101010101" pitchFamily="2" charset="-122"/>
              </a:rPr>
              <a:t>XZC</a:t>
            </a:r>
            <a:r>
              <a:rPr lang="zh-CN" altLang="en-US" sz="2000" dirty="0">
                <a:latin typeface="等线" panose="02010600030101010101" pitchFamily="2" charset="-122"/>
                <a:ea typeface="等线" panose="02010600030101010101" pitchFamily="2" charset="-122"/>
              </a:rPr>
              <a:t>加工一样，只需根据实际调整刀具方向即可。</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79100" y="274638"/>
            <a:ext cx="1143000" cy="1143000"/>
          </a:xfrm>
          <a:prstGeom prst="rect">
            <a:avLst/>
          </a:prstGeom>
        </p:spPr>
      </p:pic>
      <p:pic>
        <p:nvPicPr>
          <p:cNvPr id="7" name="Picture 6"/>
          <p:cNvPicPr>
            <a:picLocks noChangeAspect="1"/>
          </p:cNvPicPr>
          <p:nvPr/>
        </p:nvPicPr>
        <p:blipFill rotWithShape="1">
          <a:blip r:embed="rId2"/>
          <a:srcRect/>
          <a:stretch>
            <a:fillRect/>
          </a:stretch>
        </p:blipFill>
        <p:spPr>
          <a:xfrm>
            <a:off x="5154555" y="1600201"/>
            <a:ext cx="6567545" cy="4598261"/>
          </a:xfrm>
          <a:prstGeom prst="rect">
            <a:avLst/>
          </a:prstGeom>
        </p:spPr>
      </p:pic>
      <p:pic>
        <p:nvPicPr>
          <p:cNvPr id="8" name="Picture 19" descr="NanoCAM4-3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9" name="动作按钮: 前进或下一项 8">
            <a:hlinkClick r:id="rId4"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0" name="图片 9"/>
          <p:cNvPicPr>
            <a:picLocks noChangeAspect="1"/>
          </p:cNvPicPr>
          <p:nvPr/>
        </p:nvPicPr>
        <p:blipFill>
          <a:blip r:embed="rId5"/>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018" y="438912"/>
            <a:ext cx="9487382" cy="978726"/>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螺旋刀具路径变形</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365812" cy="4525963"/>
          </a:xfrm>
        </p:spPr>
        <p:txBody>
          <a:bodyPr/>
          <a:lstStyle/>
          <a:p>
            <a:r>
              <a:rPr lang="zh-CN" altLang="en-US" sz="2000" dirty="0">
                <a:latin typeface="等线" panose="02010600030101010101" pitchFamily="2" charset="-122"/>
                <a:ea typeface="等线" panose="02010600030101010101" pitchFamily="2" charset="-122"/>
                <a:cs typeface="Arial" panose="020B0604020202020204" pitchFamily="34" charset="0"/>
              </a:rPr>
              <a:t>螺旋变形通过允许变形轨迹的引导曲线，可以完全控制刀具路径给用户。</a:t>
            </a:r>
            <a:endParaRPr lang="zh-CN" altLang="en-US" sz="2000" dirty="0">
              <a:latin typeface="等线" panose="02010600030101010101" pitchFamily="2" charset="-122"/>
              <a:ea typeface="等线" panose="02010600030101010101" pitchFamily="2" charset="-122"/>
              <a:cs typeface="Arial" panose="020B0604020202020204" pitchFamily="34" charset="0"/>
            </a:endParaRPr>
          </a:p>
          <a:p>
            <a:r>
              <a:rPr lang="zh-CN" altLang="en-US" sz="2000" dirty="0">
                <a:latin typeface="等线" panose="02010600030101010101" pitchFamily="2" charset="-122"/>
                <a:ea typeface="等线" panose="02010600030101010101" pitchFamily="2" charset="-122"/>
                <a:cs typeface="Arial" panose="020B0604020202020204" pitchFamily="34" charset="0"/>
              </a:rPr>
              <a:t>可以使用多个引导曲线来实现刀具轨迹变形。</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8" name="Picture 19" descr="NanoCAM4-3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9" name="Picture 8"/>
          <p:cNvPicPr>
            <a:picLocks noChangeAspect="1"/>
          </p:cNvPicPr>
          <p:nvPr/>
        </p:nvPicPr>
        <p:blipFill rotWithShape="1">
          <a:blip r:embed="rId2"/>
          <a:srcRect/>
          <a:stretch>
            <a:fillRect/>
          </a:stretch>
        </p:blipFill>
        <p:spPr>
          <a:xfrm>
            <a:off x="6521370" y="1674537"/>
            <a:ext cx="4832430" cy="4246323"/>
          </a:xfrm>
          <a:prstGeom prst="rect">
            <a:avLst/>
          </a:prstGeom>
        </p:spPr>
      </p:pic>
      <p:pic>
        <p:nvPicPr>
          <p:cNvPr id="11" name="Picture 10"/>
          <p:cNvPicPr>
            <a:picLocks noChangeAspect="1"/>
          </p:cNvPicPr>
          <p:nvPr/>
        </p:nvPicPr>
        <p:blipFill rotWithShape="1">
          <a:blip r:embed="rId3"/>
          <a:srcRect/>
          <a:stretch>
            <a:fillRect/>
          </a:stretch>
        </p:blipFill>
        <p:spPr>
          <a:xfrm>
            <a:off x="2472573" y="3247507"/>
            <a:ext cx="4020741" cy="2687869"/>
          </a:xfrm>
          <a:prstGeom prst="rect">
            <a:avLst/>
          </a:prstGeom>
        </p:spPr>
      </p:pic>
      <p:sp>
        <p:nvSpPr>
          <p:cNvPr id="10" name="动作按钮: 前进或下一项 9">
            <a:hlinkClick r:id="rId4"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2" name="图片 11"/>
          <p:cNvPicPr>
            <a:picLocks noChangeAspect="1"/>
          </p:cNvPicPr>
          <p:nvPr/>
        </p:nvPicPr>
        <p:blipFill>
          <a:blip r:embed="rId5"/>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858" y="448056"/>
            <a:ext cx="10054542" cy="969582"/>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 FTS</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表面光学刀具路径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599" y="1591056"/>
            <a:ext cx="5307106" cy="4525963"/>
          </a:xfrm>
        </p:spPr>
        <p:txBody>
          <a:bodyPr/>
          <a:lstStyle/>
          <a:p>
            <a:r>
              <a:rPr lang="zh-CN" altLang="en-US" sz="2000" dirty="0">
                <a:latin typeface="等线" panose="02010600030101010101" pitchFamily="2" charset="-122"/>
                <a:ea typeface="等线" panose="02010600030101010101" pitchFamily="2" charset="-122"/>
              </a:rPr>
              <a:t>现在可以通过选择单独的曲面来控制两轴刀具路径的行为。</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79099" y="231608"/>
            <a:ext cx="1143000" cy="1143000"/>
          </a:xfrm>
          <a:prstGeom prst="rect">
            <a:avLst/>
          </a:prstGeom>
        </p:spPr>
      </p:pic>
      <p:pic>
        <p:nvPicPr>
          <p:cNvPr id="6" name="Picture 19" descr="NanoCAM4-3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5" name="Picture 4"/>
          <p:cNvPicPr>
            <a:picLocks noChangeAspect="1"/>
          </p:cNvPicPr>
          <p:nvPr/>
        </p:nvPicPr>
        <p:blipFill rotWithShape="1">
          <a:blip r:embed="rId3"/>
          <a:srcRect/>
          <a:stretch>
            <a:fillRect/>
          </a:stretch>
        </p:blipFill>
        <p:spPr>
          <a:xfrm>
            <a:off x="6275296" y="1591056"/>
            <a:ext cx="4689172" cy="4492024"/>
          </a:xfrm>
          <a:prstGeom prst="rect">
            <a:avLst/>
          </a:prstGeom>
        </p:spPr>
      </p:pic>
      <p:sp>
        <p:nvSpPr>
          <p:cNvPr id="9" name="动作按钮: 前进或下一项 8">
            <a:hlinkClick r:id="rId4"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0" name="图片 9"/>
          <p:cNvPicPr>
            <a:picLocks noChangeAspect="1"/>
          </p:cNvPicPr>
          <p:nvPr/>
        </p:nvPicPr>
        <p:blipFill>
          <a:blip r:embed="rId5"/>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506" y="457200"/>
            <a:ext cx="9527894" cy="960438"/>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XZC FTS</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表面光学刀具路径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540207" y="1600201"/>
            <a:ext cx="4962861" cy="4525963"/>
          </a:xfrm>
        </p:spPr>
        <p:txBody>
          <a:bodyPr/>
          <a:lstStyle/>
          <a:p>
            <a:pPr>
              <a:buFont typeface="Verdana" panose="020B0604030504040204" pitchFamily="34" charset="0"/>
              <a:buChar char="•"/>
            </a:pPr>
            <a:r>
              <a:rPr lang="en-US" altLang="zh-CN" sz="2000" dirty="0">
                <a:latin typeface="等线" panose="02010600030101010101" pitchFamily="2" charset="-122"/>
                <a:ea typeface="等线" panose="02010600030101010101" pitchFamily="2" charset="-122"/>
              </a:rPr>
              <a:t>FTS</a:t>
            </a:r>
            <a:r>
              <a:rPr lang="zh-CN" altLang="en-US" sz="2000" dirty="0">
                <a:latin typeface="等线" panose="02010600030101010101" pitchFamily="2" charset="-122"/>
                <a:ea typeface="等线" panose="02010600030101010101" pitchFamily="2" charset="-122"/>
              </a:rPr>
              <a:t>刀具路径现在可以与</a:t>
            </a:r>
            <a:r>
              <a:rPr lang="en-US" altLang="zh-CN" sz="2000" dirty="0">
                <a:latin typeface="等线" panose="02010600030101010101" pitchFamily="2" charset="-122"/>
                <a:ea typeface="等线" panose="02010600030101010101" pitchFamily="2" charset="-122"/>
              </a:rPr>
              <a:t>SSS</a:t>
            </a:r>
            <a:r>
              <a:rPr lang="zh-CN" altLang="en-US" sz="2000" dirty="0">
                <a:latin typeface="等线" panose="02010600030101010101" pitchFamily="2" charset="-122"/>
                <a:ea typeface="等线" panose="02010600030101010101" pitchFamily="2" charset="-122"/>
              </a:rPr>
              <a:t>结合使用。</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这允许偏离超过</a:t>
            </a:r>
            <a:r>
              <a:rPr lang="en-US" altLang="zh-CN" sz="2000" dirty="0">
                <a:latin typeface="等线" panose="02010600030101010101" pitchFamily="2" charset="-122"/>
                <a:ea typeface="等线" panose="02010600030101010101" pitchFamily="2" charset="-122"/>
              </a:rPr>
              <a:t>5</a:t>
            </a:r>
            <a:r>
              <a:rPr lang="zh-CN" altLang="en-US" sz="2000" dirty="0">
                <a:latin typeface="等线" panose="02010600030101010101" pitchFamily="2" charset="-122"/>
                <a:ea typeface="等线" panose="02010600030101010101" pitchFamily="2" charset="-122"/>
              </a:rPr>
              <a:t>毫米。</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a:xfrm>
            <a:off x="11353800" y="6534952"/>
            <a:ext cx="736600" cy="269875"/>
          </a:xfrm>
        </p:spPr>
        <p:txBody>
          <a:bodyPr/>
          <a:lstStyle/>
          <a:p>
            <a:pPr>
              <a:buNone/>
              <a:defRPr/>
            </a:pPr>
            <a:fld id="{A0F41BDA-7661-4476-9A28-17FAFA75ADDA}" type="slidenum">
              <a:rPr lang="en-US" altLang="en-US" smtClean="0"/>
            </a:fld>
            <a:endParaRPr lang="en-US" altLang="en-US"/>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96537" y="274638"/>
            <a:ext cx="1325563" cy="1325563"/>
          </a:xfrm>
          <a:prstGeom prst="rect">
            <a:avLst/>
          </a:prstGeom>
        </p:spPr>
      </p:pic>
      <p:pic>
        <p:nvPicPr>
          <p:cNvPr id="9" name="Picture 8"/>
          <p:cNvPicPr>
            <a:picLocks noChangeAspect="1"/>
          </p:cNvPicPr>
          <p:nvPr/>
        </p:nvPicPr>
        <p:blipFill rotWithShape="1">
          <a:blip r:embed="rId2"/>
          <a:srcRect/>
          <a:stretch>
            <a:fillRect/>
          </a:stretch>
        </p:blipFill>
        <p:spPr>
          <a:xfrm>
            <a:off x="5914232" y="1758875"/>
            <a:ext cx="5024162" cy="4367289"/>
          </a:xfrm>
          <a:prstGeom prst="rect">
            <a:avLst/>
          </a:prstGeom>
        </p:spPr>
      </p:pic>
      <p:pic>
        <p:nvPicPr>
          <p:cNvPr id="7" name="Picture 19" descr="NanoCAM4-3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 name="图片 9"/>
          <p:cNvPicPr>
            <a:picLocks noChangeAspect="1"/>
          </p:cNvPicPr>
          <p:nvPr/>
        </p:nvPicPr>
        <p:blipFill>
          <a:blip r:embed="rId4"/>
          <a:stretch>
            <a:fillRect/>
          </a:stretch>
        </p:blipFill>
        <p:spPr>
          <a:xfrm>
            <a:off x="9543145" y="6175691"/>
            <a:ext cx="1254522" cy="627261"/>
          </a:xfrm>
          <a:prstGeom prst="rect">
            <a:avLst/>
          </a:prstGeom>
        </p:spPr>
      </p:pic>
      <p:sp>
        <p:nvSpPr>
          <p:cNvPr id="11" name="动作按钮: 前进或下一项 10">
            <a:hlinkClick r:id="rId5"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buFont typeface="Wingdings" panose="05000000000000000000" pitchFamily="2" charset="2"/>
              <a:buNone/>
              <a:defRPr/>
            </a:pPr>
            <a:fld id="{A0F41BDA-7661-4476-9A28-17FAFA75ADDA}" type="slidenum">
              <a:rPr lang="en-US" altLang="en-US" smtClean="0"/>
            </a:fld>
            <a:endParaRPr lang="en-US" altLang="en-US" dirty="0"/>
          </a:p>
        </p:txBody>
      </p:sp>
      <p:sp>
        <p:nvSpPr>
          <p:cNvPr id="6" name="Rectangle 5"/>
          <p:cNvSpPr/>
          <p:nvPr/>
        </p:nvSpPr>
        <p:spPr>
          <a:xfrm>
            <a:off x="785148" y="1157945"/>
            <a:ext cx="10940006" cy="2800767"/>
          </a:xfrm>
          <a:prstGeom prst="rect">
            <a:avLst/>
          </a:prstGeom>
        </p:spPr>
        <p:txBody>
          <a:bodyPr wrap="square">
            <a:spAutoFit/>
          </a:bodyPr>
          <a:lstStyle/>
          <a:p>
            <a:pPr marL="177800" lvl="0" indent="-177800">
              <a:buSzPts val="1000"/>
              <a:buFont typeface="Symbol" panose="05050102010706020507" pitchFamily="18" charset="2"/>
              <a:buChar char="¨"/>
            </a:pPr>
            <a:r>
              <a:rPr lang="zh-CN" altLang="en-US" sz="1600" b="1" u="sng" dirty="0">
                <a:solidFill>
                  <a:schemeClr val="tx1"/>
                </a:solidFill>
                <a:latin typeface="等线" panose="02010600030101010101" pitchFamily="2" charset="-122"/>
                <a:ea typeface="等线" panose="02010600030101010101" pitchFamily="2" charset="-122"/>
              </a:rPr>
              <a:t>带有逼真的</a:t>
            </a:r>
            <a:r>
              <a:rPr lang="en-US" altLang="zh-CN" sz="1600" b="1" u="sng" dirty="0">
                <a:solidFill>
                  <a:schemeClr val="tx1"/>
                </a:solidFill>
                <a:latin typeface="等线" panose="02010600030101010101" pitchFamily="2" charset="-122"/>
                <a:ea typeface="等线" panose="02010600030101010101" pitchFamily="2" charset="-122"/>
              </a:rPr>
              <a:t>3D</a:t>
            </a:r>
            <a:r>
              <a:rPr lang="zh-CN" altLang="en-US" sz="1600" b="1" u="sng" dirty="0">
                <a:solidFill>
                  <a:schemeClr val="tx1"/>
                </a:solidFill>
                <a:latin typeface="等线" panose="02010600030101010101" pitchFamily="2" charset="-122"/>
                <a:ea typeface="等线" panose="02010600030101010101" pitchFamily="2" charset="-122"/>
              </a:rPr>
              <a:t>实体模型的刀具路径和机器模拟。</a:t>
            </a:r>
            <a:r>
              <a:rPr lang="zh-CN" altLang="en-US" sz="1600" dirty="0">
                <a:solidFill>
                  <a:schemeClr val="tx1"/>
                </a:solidFill>
                <a:latin typeface="等线" panose="02010600030101010101" pitchFamily="2" charset="-122"/>
                <a:ea typeface="等线" panose="02010600030101010101" pitchFamily="2" charset="-122"/>
              </a:rPr>
              <a:t>在您实际加工切削之前，可以直观地测试和分析刀具的几何形状和程序。 导入零件的</a:t>
            </a:r>
            <a:r>
              <a:rPr lang="en-US" altLang="zh-CN" sz="1600" dirty="0">
                <a:solidFill>
                  <a:schemeClr val="tx1"/>
                </a:solidFill>
                <a:latin typeface="等线" panose="02010600030101010101" pitchFamily="2" charset="-122"/>
                <a:ea typeface="等线" panose="02010600030101010101" pitchFamily="2" charset="-122"/>
              </a:rPr>
              <a:t>.</a:t>
            </a:r>
            <a:r>
              <a:rPr lang="en-US" altLang="zh-CN" sz="1600" dirty="0" err="1">
                <a:solidFill>
                  <a:schemeClr val="tx1"/>
                </a:solidFill>
                <a:latin typeface="等线" panose="02010600030101010101" pitchFamily="2" charset="-122"/>
                <a:ea typeface="等线" panose="02010600030101010101" pitchFamily="2" charset="-122"/>
              </a:rPr>
              <a:t>stl</a:t>
            </a:r>
            <a:r>
              <a:rPr lang="zh-CN" altLang="en-US" sz="1600" dirty="0">
                <a:solidFill>
                  <a:schemeClr val="tx1"/>
                </a:solidFill>
                <a:latin typeface="等线" panose="02010600030101010101" pitchFamily="2" charset="-122"/>
                <a:ea typeface="等线" panose="02010600030101010101" pitchFamily="2" charset="-122"/>
              </a:rPr>
              <a:t>文件，然后进行夹具安装，可以对整个设置进行完整的视觉模拟，以进行验证。</a:t>
            </a:r>
            <a:br>
              <a:rPr lang="en-US" altLang="en-US" sz="1600" dirty="0">
                <a:solidFill>
                  <a:schemeClr val="tx1"/>
                </a:solidFill>
              </a:rPr>
            </a:br>
            <a:endParaRPr lang="en-US" altLang="en-US" sz="1600" dirty="0">
              <a:solidFill>
                <a:schemeClr val="tx1"/>
              </a:solidFill>
            </a:endParaRPr>
          </a:p>
          <a:p>
            <a:pPr marL="173355" lvl="0" indent="-173355">
              <a:buSzPts val="1000"/>
              <a:buFont typeface="Symbol" panose="05050102010706020507" pitchFamily="18" charset="2"/>
              <a:buChar char="¨"/>
            </a:pPr>
            <a:r>
              <a:rPr lang="en-US" altLang="zh-CN" sz="1600" b="1" u="sng" dirty="0">
                <a:solidFill>
                  <a:schemeClr val="tx1"/>
                </a:solidFill>
                <a:latin typeface="等线" panose="02010600030101010101" pitchFamily="2" charset="-122"/>
                <a:ea typeface="等线" panose="02010600030101010101" pitchFamily="2" charset="-122"/>
              </a:rPr>
              <a:t>N4</a:t>
            </a:r>
            <a:r>
              <a:rPr lang="zh-CN" altLang="en-US" sz="1600" b="1" u="sng" dirty="0">
                <a:solidFill>
                  <a:schemeClr val="tx1"/>
                </a:solidFill>
                <a:latin typeface="等线" panose="02010600030101010101" pitchFamily="2" charset="-122"/>
                <a:ea typeface="等线" panose="02010600030101010101" pitchFamily="2" charset="-122"/>
              </a:rPr>
              <a:t>开发的刀具前倾角移动补偿技术，使刀具路径得到更安全的改善。 </a:t>
            </a:r>
            <a:r>
              <a:rPr lang="zh-CN" altLang="en-US" sz="1600" dirty="0">
                <a:solidFill>
                  <a:schemeClr val="tx1"/>
                </a:solidFill>
                <a:latin typeface="等线" panose="02010600030101010101" pitchFamily="2" charset="-122"/>
                <a:ea typeface="等线" panose="02010600030101010101" pitchFamily="2" charset="-122"/>
              </a:rPr>
              <a:t>当我们结合软件建模出来的模具和零件表面时，从开始到结束，沿切削刃精确地移动了任何负、正或零前角刀具，球头铣刀或砂轮都会通过数学计算精确的接触点，从而产生完美的刀轨。</a:t>
            </a:r>
            <a:br>
              <a:rPr lang="en-US" altLang="en-US" sz="1600" dirty="0">
                <a:solidFill>
                  <a:schemeClr val="tx1"/>
                </a:solidFill>
              </a:rPr>
            </a:br>
            <a:endParaRPr lang="en-US" altLang="en-US" sz="1600" b="1" u="sng" dirty="0">
              <a:solidFill>
                <a:schemeClr val="tx1"/>
              </a:solidFill>
            </a:endParaRPr>
          </a:p>
          <a:p>
            <a:pPr marL="173355" lvl="0" indent="-173355">
              <a:buSzPts val="1000"/>
              <a:buFont typeface="Symbol" panose="05050102010706020507" pitchFamily="18" charset="2"/>
              <a:buChar char="¨"/>
            </a:pPr>
            <a:r>
              <a:rPr lang="zh-CN" altLang="en-US" sz="1600" b="1" u="sng" dirty="0">
                <a:solidFill>
                  <a:schemeClr val="tx1"/>
                </a:solidFill>
                <a:latin typeface="等线" panose="02010600030101010101" pitchFamily="2" charset="-122"/>
                <a:ea typeface="等线" panose="02010600030101010101" pitchFamily="2" charset="-122"/>
              </a:rPr>
              <a:t>彩色的速度和加速度的视觉显示。</a:t>
            </a:r>
            <a:r>
              <a:rPr lang="zh-CN" altLang="en-US" sz="1600" dirty="0">
                <a:solidFill>
                  <a:schemeClr val="tx1"/>
                </a:solidFill>
                <a:latin typeface="等线" panose="02010600030101010101" pitchFamily="2" charset="-122"/>
                <a:ea typeface="等线" panose="02010600030101010101" pitchFamily="2" charset="-122"/>
              </a:rPr>
              <a:t>在工件表面每个点上显示的值，对于了解如何获得最准确的形状精度和机器性能至关重要。</a:t>
            </a:r>
            <a:br>
              <a:rPr lang="en-US" altLang="en-US" sz="1600" dirty="0">
                <a:solidFill>
                  <a:schemeClr val="tx1"/>
                </a:solidFill>
              </a:rPr>
            </a:br>
            <a:endParaRPr lang="en-US" altLang="en-US" sz="1600" b="1" u="sng" dirty="0">
              <a:solidFill>
                <a:schemeClr val="tx1"/>
              </a:solidFill>
            </a:endParaRPr>
          </a:p>
          <a:p>
            <a:pPr marL="231775" lvl="0" indent="-231775">
              <a:buSzPts val="1000"/>
              <a:buFont typeface="Symbol" panose="05050102010706020507" pitchFamily="18" charset="2"/>
              <a:buChar char="¨"/>
            </a:pPr>
            <a:r>
              <a:rPr lang="zh-CN" altLang="en-US" sz="1600" b="1" u="sng" dirty="0">
                <a:solidFill>
                  <a:schemeClr val="tx1">
                    <a:lumMod val="95000"/>
                    <a:lumOff val="5000"/>
                  </a:schemeClr>
                </a:solidFill>
                <a:latin typeface="等线" panose="02010600030101010101" pitchFamily="2" charset="-122"/>
                <a:ea typeface="等线" panose="02010600030101010101" pitchFamily="2" charset="-122"/>
              </a:rPr>
              <a:t>为手机相机模具销制造商</a:t>
            </a:r>
            <a:r>
              <a:rPr lang="zh-CN" altLang="en-US" sz="1600" dirty="0">
                <a:solidFill>
                  <a:schemeClr val="tx1">
                    <a:lumMod val="95000"/>
                    <a:lumOff val="5000"/>
                  </a:schemeClr>
                </a:solidFill>
                <a:latin typeface="等线" panose="02010600030101010101" pitchFamily="2" charset="-122"/>
                <a:ea typeface="等线" panose="02010600030101010101" pitchFamily="2" charset="-122"/>
              </a:rPr>
              <a:t>提供了专属的</a:t>
            </a:r>
            <a:r>
              <a:rPr lang="en-US" altLang="zh-CN" sz="1600" dirty="0">
                <a:solidFill>
                  <a:schemeClr val="tx1">
                    <a:lumMod val="95000"/>
                    <a:lumOff val="5000"/>
                  </a:schemeClr>
                </a:solidFill>
                <a:latin typeface="等线" panose="02010600030101010101" pitchFamily="2" charset="-122"/>
                <a:ea typeface="等线" panose="02010600030101010101" pitchFamily="2" charset="-122"/>
              </a:rPr>
              <a:t>D-CUT</a:t>
            </a:r>
            <a:r>
              <a:rPr lang="zh-CN" altLang="en-US" sz="1600" dirty="0">
                <a:solidFill>
                  <a:schemeClr val="tx1">
                    <a:lumMod val="95000"/>
                    <a:lumOff val="5000"/>
                  </a:schemeClr>
                </a:solidFill>
                <a:latin typeface="等线" panose="02010600030101010101" pitchFamily="2" charset="-122"/>
                <a:ea typeface="等线" panose="02010600030101010101" pitchFamily="2" charset="-122"/>
              </a:rPr>
              <a:t>高级编程功能。</a:t>
            </a:r>
            <a:endParaRPr lang="en-US" altLang="en-US" sz="1600" dirty="0">
              <a:solidFill>
                <a:schemeClr val="tx1">
                  <a:lumMod val="95000"/>
                  <a:lumOff val="5000"/>
                </a:schemeClr>
              </a:solidFill>
              <a:latin typeface="等线" panose="02010600030101010101" pitchFamily="2" charset="-122"/>
              <a:ea typeface="等线" panose="02010600030101010101" pitchFamily="2" charset="-122"/>
            </a:endParaRPr>
          </a:p>
        </p:txBody>
      </p:sp>
      <p:pic>
        <p:nvPicPr>
          <p:cNvPr id="9" name="Picture 8"/>
          <p:cNvPicPr>
            <a:picLocks noChangeArrowheads="1"/>
          </p:cNvPicPr>
          <p:nvPr/>
        </p:nvPicPr>
        <p:blipFill>
          <a:blip r:embed="rId1"/>
          <a:srcRect/>
          <a:stretch>
            <a:fillRect/>
          </a:stretch>
        </p:blipFill>
        <p:spPr bwMode="auto">
          <a:xfrm>
            <a:off x="7180533" y="3243805"/>
            <a:ext cx="4680463" cy="271426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0" name="Title 3"/>
          <p:cNvSpPr txBox="1"/>
          <p:nvPr/>
        </p:nvSpPr>
        <p:spPr>
          <a:xfrm>
            <a:off x="1981200" y="274638"/>
            <a:ext cx="8229600" cy="1143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anose="020B0604030504040204" pitchFamily="34" charset="0"/>
              </a:defRPr>
            </a:lvl2pPr>
            <a:lvl3pPr algn="ctr" rtl="0" eaLnBrk="0" fontAlgn="base" hangingPunct="0">
              <a:spcBef>
                <a:spcPct val="0"/>
              </a:spcBef>
              <a:spcAft>
                <a:spcPct val="0"/>
              </a:spcAft>
              <a:defRPr sz="2400">
                <a:solidFill>
                  <a:schemeClr val="tx1"/>
                </a:solidFill>
                <a:latin typeface="Verdana" panose="020B0604030504040204" pitchFamily="34" charset="0"/>
              </a:defRPr>
            </a:lvl3pPr>
            <a:lvl4pPr algn="ctr" rtl="0" eaLnBrk="0" fontAlgn="base" hangingPunct="0">
              <a:spcBef>
                <a:spcPct val="0"/>
              </a:spcBef>
              <a:spcAft>
                <a:spcPct val="0"/>
              </a:spcAft>
              <a:defRPr sz="2400">
                <a:solidFill>
                  <a:schemeClr val="tx1"/>
                </a:solidFill>
                <a:latin typeface="Verdana" panose="020B0604030504040204" pitchFamily="34" charset="0"/>
              </a:defRPr>
            </a:lvl4pPr>
            <a:lvl5pPr algn="ctr" rtl="0" eaLnBrk="0" fontAlgn="base" hangingPunct="0">
              <a:spcBef>
                <a:spcPct val="0"/>
              </a:spcBef>
              <a:spcAft>
                <a:spcPct val="0"/>
              </a:spcAft>
              <a:defRPr sz="2400">
                <a:solidFill>
                  <a:schemeClr val="tx1"/>
                </a:solidFill>
                <a:latin typeface="Verdana" panose="020B0604030504040204" pitchFamily="34" charset="0"/>
              </a:defRPr>
            </a:lvl5pPr>
            <a:lvl6pPr marL="457200" algn="ctr" rtl="0" fontAlgn="base">
              <a:spcBef>
                <a:spcPct val="0"/>
              </a:spcBef>
              <a:spcAft>
                <a:spcPct val="0"/>
              </a:spcAft>
              <a:defRPr sz="2400">
                <a:solidFill>
                  <a:schemeClr val="tx1"/>
                </a:solidFill>
                <a:latin typeface="Verdana" panose="020B0604030504040204" pitchFamily="34" charset="0"/>
              </a:defRPr>
            </a:lvl6pPr>
            <a:lvl7pPr marL="914400" algn="ctr" rtl="0" fontAlgn="base">
              <a:spcBef>
                <a:spcPct val="0"/>
              </a:spcBef>
              <a:spcAft>
                <a:spcPct val="0"/>
              </a:spcAft>
              <a:defRPr sz="2400">
                <a:solidFill>
                  <a:schemeClr val="tx1"/>
                </a:solidFill>
                <a:latin typeface="Verdana" panose="020B0604030504040204" pitchFamily="34" charset="0"/>
              </a:defRPr>
            </a:lvl7pPr>
            <a:lvl8pPr marL="1371600" algn="ctr" rtl="0" fontAlgn="base">
              <a:spcBef>
                <a:spcPct val="0"/>
              </a:spcBef>
              <a:spcAft>
                <a:spcPct val="0"/>
              </a:spcAft>
              <a:defRPr sz="2400">
                <a:solidFill>
                  <a:schemeClr val="tx1"/>
                </a:solidFill>
                <a:latin typeface="Verdana" panose="020B0604030504040204" pitchFamily="34" charset="0"/>
              </a:defRPr>
            </a:lvl8pPr>
            <a:lvl9pPr marL="1828800" algn="ctr" rtl="0" fontAlgn="base">
              <a:spcBef>
                <a:spcPct val="0"/>
              </a:spcBef>
              <a:spcAft>
                <a:spcPct val="0"/>
              </a:spcAft>
              <a:defRPr sz="2400">
                <a:solidFill>
                  <a:schemeClr val="tx1"/>
                </a:solidFill>
                <a:latin typeface="Verdana" panose="020B0604030504040204" pitchFamily="34" charset="0"/>
              </a:defRPr>
            </a:lvl9pPr>
          </a:lstStyle>
          <a:p>
            <a:r>
              <a:rPr lang="en-US" b="1" kern="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NanoCAM4</a:t>
            </a:r>
            <a:r>
              <a:rPr lang="zh-CN" altLang="en-US" b="1" kern="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新增功能</a:t>
            </a:r>
            <a:endParaRPr lang="en-US" b="1" kern="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pic>
        <p:nvPicPr>
          <p:cNvPr id="7" name="图片 6"/>
          <p:cNvPicPr>
            <a:picLocks noChangeAspect="1"/>
          </p:cNvPicPr>
          <p:nvPr/>
        </p:nvPicPr>
        <p:blipFill>
          <a:blip r:embed="rId2"/>
          <a:stretch>
            <a:fillRect/>
          </a:stretch>
        </p:blipFill>
        <p:spPr>
          <a:xfrm>
            <a:off x="9543145" y="6175691"/>
            <a:ext cx="1254522" cy="627261"/>
          </a:xfrm>
          <a:prstGeom prst="rect">
            <a:avLst/>
          </a:prstGeom>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latin typeface="+mj-lt"/>
              </a:rPr>
            </a:br>
            <a:r>
              <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3D</a:t>
            </a:r>
            <a:r>
              <a:rPr lang="zh-CN" alt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刀具补偿</a:t>
            </a:r>
            <a:br>
              <a:rPr lang="en-US" dirty="0">
                <a:latin typeface="+mj-lt"/>
              </a:rPr>
            </a:br>
            <a:endParaRPr lang="en-US" dirty="0">
              <a:latin typeface="+mj-lt"/>
            </a:endParaRPr>
          </a:p>
        </p:txBody>
      </p:sp>
      <p:sp>
        <p:nvSpPr>
          <p:cNvPr id="3" name="Content Placeholder 2"/>
          <p:cNvSpPr>
            <a:spLocks noGrp="1"/>
          </p:cNvSpPr>
          <p:nvPr>
            <p:ph idx="1"/>
          </p:nvPr>
        </p:nvSpPr>
        <p:spPr>
          <a:xfrm>
            <a:off x="609600" y="1600201"/>
            <a:ext cx="5407152" cy="4471415"/>
          </a:xfrm>
        </p:spPr>
        <p:txBody>
          <a:bodyPr>
            <a:noAutofit/>
          </a:bodyPr>
          <a:lstStyle/>
          <a:p>
            <a:r>
              <a:rPr lang="zh-CN" altLang="en-US" sz="2000" dirty="0">
                <a:latin typeface="等线" panose="02010600030101010101" pitchFamily="2" charset="-122"/>
                <a:ea typeface="等线" panose="02010600030101010101" pitchFamily="2" charset="-122"/>
              </a:rPr>
              <a:t>我们可以对以下刀具类型进行</a:t>
            </a:r>
            <a:r>
              <a:rPr lang="en-US" altLang="zh-CN" sz="2000" dirty="0">
                <a:latin typeface="等线" panose="02010600030101010101" pitchFamily="2" charset="-122"/>
                <a:ea typeface="等线" panose="02010600030101010101" pitchFamily="2" charset="-122"/>
              </a:rPr>
              <a:t>3D</a:t>
            </a:r>
            <a:r>
              <a:rPr lang="zh-CN" altLang="en-US" sz="2000" dirty="0">
                <a:latin typeface="等线" panose="02010600030101010101" pitchFamily="2" charset="-122"/>
                <a:ea typeface="等线" panose="02010600030101010101" pitchFamily="2" charset="-122"/>
              </a:rPr>
              <a:t>刀具补偿：</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所有铣刀</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具有圆锥间隙，零前角，无侧面方向的金刚石刀具（无</a:t>
            </a:r>
            <a:r>
              <a:rPr lang="en-US" altLang="zh-CN" sz="2000" dirty="0">
                <a:latin typeface="等线" panose="02010600030101010101" pitchFamily="2" charset="-122"/>
                <a:ea typeface="等线" panose="02010600030101010101" pitchFamily="2" charset="-122"/>
              </a:rPr>
              <a:t>Y</a:t>
            </a:r>
            <a:r>
              <a:rPr lang="zh-CN" altLang="en-US" sz="2000" dirty="0">
                <a:latin typeface="等线" panose="02010600030101010101" pitchFamily="2" charset="-122"/>
                <a:ea typeface="等线" panose="02010600030101010101" pitchFamily="2" charset="-122"/>
              </a:rPr>
              <a:t>轴的机床没有垂直方向的金刚石）</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此功能仅限于</a:t>
            </a:r>
            <a:r>
              <a:rPr lang="en-US" altLang="zh-CN" sz="2000" dirty="0" err="1">
                <a:latin typeface="等线" panose="02010600030101010101" pitchFamily="2" charset="-122"/>
                <a:ea typeface="等线" panose="02010600030101010101" pitchFamily="2" charset="-122"/>
              </a:rPr>
              <a:t>NanoSmart</a:t>
            </a:r>
            <a:r>
              <a:rPr lang="zh-CN" altLang="en-US" sz="2000" dirty="0">
                <a:latin typeface="等线" panose="02010600030101010101" pitchFamily="2" charset="-122"/>
                <a:ea typeface="等线" panose="02010600030101010101" pitchFamily="2" charset="-122"/>
              </a:rPr>
              <a:t>机器。</a:t>
            </a:r>
            <a:endParaRPr lang="zh-CN" altLang="en-US" sz="2000" dirty="0">
              <a:latin typeface="等线" panose="02010600030101010101" pitchFamily="2" charset="-122"/>
              <a:ea typeface="等线" panose="02010600030101010101" pitchFamily="2" charset="-122"/>
            </a:endParaRPr>
          </a:p>
          <a:p>
            <a:r>
              <a:rPr lang="en-US" altLang="zh-CN" sz="2000" dirty="0">
                <a:latin typeface="等线" panose="02010600030101010101" pitchFamily="2" charset="-122"/>
                <a:ea typeface="等线" panose="02010600030101010101" pitchFamily="2" charset="-122"/>
              </a:rPr>
              <a:t>3D</a:t>
            </a:r>
            <a:r>
              <a:rPr lang="zh-CN" altLang="en-US" sz="2000" dirty="0">
                <a:latin typeface="等线" panose="02010600030101010101" pitchFamily="2" charset="-122"/>
                <a:ea typeface="等线" panose="02010600030101010101" pitchFamily="2" charset="-122"/>
              </a:rPr>
              <a:t>刀具补偿不适用于</a:t>
            </a:r>
            <a:r>
              <a:rPr lang="en-US" altLang="zh-CN" sz="2000" dirty="0">
                <a:latin typeface="等线" panose="02010600030101010101" pitchFamily="2" charset="-122"/>
                <a:ea typeface="等线" panose="02010600030101010101" pitchFamily="2" charset="-122"/>
              </a:rPr>
              <a:t>FTS</a:t>
            </a:r>
            <a:endParaRPr lang="en-US" altLang="zh-CN"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一些两轴刀具路径将受益：</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衍射面</a:t>
            </a:r>
            <a:endParaRPr lang="zh-CN" altLang="en-US" sz="2000" dirty="0">
              <a:latin typeface="等线" panose="02010600030101010101" pitchFamily="2" charset="-122"/>
              <a:ea typeface="等线" panose="02010600030101010101" pitchFamily="2" charset="-122"/>
            </a:endParaRPr>
          </a:p>
          <a:p>
            <a:r>
              <a:rPr lang="en-US" altLang="zh-CN" sz="2000" dirty="0">
                <a:latin typeface="等线" panose="02010600030101010101" pitchFamily="2" charset="-122"/>
                <a:ea typeface="等线" panose="02010600030101010101" pitchFamily="2" charset="-122"/>
              </a:rPr>
              <a:t>Y</a:t>
            </a:r>
            <a:r>
              <a:rPr lang="zh-CN" altLang="en-US" sz="2000" dirty="0">
                <a:latin typeface="等线" panose="02010600030101010101" pitchFamily="2" charset="-122"/>
                <a:ea typeface="等线" panose="02010600030101010101" pitchFamily="2" charset="-122"/>
              </a:rPr>
              <a:t>轴机床，其刀具具有圆柱间隙，前角与主要位置相匹配，且无尺寸方向。</a:t>
            </a:r>
            <a:endParaRPr lang="zh-CN" altLang="en-US" sz="2000" dirty="0">
              <a:latin typeface="等线" panose="02010600030101010101" pitchFamily="2" charset="-122"/>
              <a:ea typeface="等线" panose="02010600030101010101" pitchFamily="2" charset="-122"/>
            </a:endParaRPr>
          </a:p>
          <a:p>
            <a:r>
              <a:rPr lang="en-US" altLang="zh-CN" sz="2000" dirty="0">
                <a:latin typeface="等线" panose="02010600030101010101" pitchFamily="2" charset="-122"/>
                <a:ea typeface="等线" panose="02010600030101010101" pitchFamily="2" charset="-122"/>
              </a:rPr>
              <a:t>Y</a:t>
            </a:r>
            <a:r>
              <a:rPr lang="zh-CN" altLang="en-US" sz="2000" dirty="0">
                <a:latin typeface="等线" panose="02010600030101010101" pitchFamily="2" charset="-122"/>
                <a:ea typeface="等线" panose="02010600030101010101" pitchFamily="2" charset="-122"/>
              </a:rPr>
              <a:t>轴机床，其刀具具有圆锥间隙，零前角和垂直方向。</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a:xfrm>
            <a:off x="10512645" y="6265230"/>
            <a:ext cx="736600" cy="525906"/>
          </a:xfrm>
        </p:spPr>
        <p:txBody>
          <a:bodyPr/>
          <a:lstStyle/>
          <a:p>
            <a:pPr>
              <a:buFont typeface="Wingdings" panose="05000000000000000000" pitchFamily="2" charset="2"/>
              <a:buNone/>
              <a:defRPr/>
            </a:pPr>
            <a:fld id="{A0F41BDA-7661-4476-9A28-17FAFA75ADDA}" type="slidenum">
              <a:rPr lang="en-US" altLang="en-US" sz="1600" smtClean="0"/>
            </a:fld>
            <a:endParaRPr lang="en-US" altLang="en-US" sz="1600" dirty="0"/>
          </a:p>
        </p:txBody>
      </p:sp>
      <p:pic>
        <p:nvPicPr>
          <p:cNvPr id="5" name="Picture 19" descr="NanoCAM4-3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373" y="182013"/>
            <a:ext cx="2433476" cy="1099646"/>
          </a:xfrm>
          <a:prstGeom prst="rect">
            <a:avLst/>
          </a:prstGeom>
          <a:noFill/>
          <a:ln w="38100" algn="in">
            <a:solidFill>
              <a:schemeClr val="accent1">
                <a:lumMod val="75000"/>
              </a:schemeClr>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 name="Picture 9"/>
          <p:cNvPicPr/>
          <p:nvPr/>
        </p:nvPicPr>
        <p:blipFill rotWithShape="1">
          <a:blip r:embed="rId2"/>
          <a:srcRect/>
          <a:stretch>
            <a:fillRect/>
          </a:stretch>
        </p:blipFill>
        <p:spPr>
          <a:xfrm>
            <a:off x="6478335" y="3186159"/>
            <a:ext cx="2768325" cy="2337238"/>
          </a:xfrm>
          <a:prstGeom prst="rect">
            <a:avLst/>
          </a:prstGeom>
          <a:ln w="19050">
            <a:solidFill>
              <a:schemeClr val="tx1"/>
            </a:solidFill>
          </a:ln>
        </p:spPr>
      </p:pic>
      <p:sp>
        <p:nvSpPr>
          <p:cNvPr id="11" name="TextBox 35"/>
          <p:cNvSpPr txBox="1"/>
          <p:nvPr/>
        </p:nvSpPr>
        <p:spPr>
          <a:xfrm>
            <a:off x="7723936" y="1951644"/>
            <a:ext cx="277124" cy="245325"/>
          </a:xfrm>
          <a:prstGeom prst="rect">
            <a:avLst/>
          </a:prstGeom>
          <a:noFill/>
        </p:spPr>
        <p:txBody>
          <a:bodyPr wrap="square" rtlCol="0">
            <a:spAutoFit/>
          </a:bodyPr>
          <a:lstStyle/>
          <a:p>
            <a:pPr defTabSz="254000">
              <a:defRPr/>
            </a:pPr>
            <a:r>
              <a:rPr lang="en-US" sz="1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P</a:t>
            </a:r>
            <a:endParaRPr lang="en-US" sz="1000" kern="0" dirty="0">
              <a:solidFill>
                <a:sysClr val="windowText" lastClr="000000"/>
              </a:solidFill>
              <a:latin typeface="Times New Roman" panose="02020603050405020304" pitchFamily="18" charset="0"/>
              <a:ea typeface="Times New Roman" panose="02020603050405020304" pitchFamily="18" charset="0"/>
            </a:endParaRPr>
          </a:p>
        </p:txBody>
      </p:sp>
      <p:grpSp>
        <p:nvGrpSpPr>
          <p:cNvPr id="12" name="Group 11"/>
          <p:cNvGrpSpPr/>
          <p:nvPr/>
        </p:nvGrpSpPr>
        <p:grpSpPr>
          <a:xfrm rot="10800000">
            <a:off x="6848423" y="1645242"/>
            <a:ext cx="1813831" cy="1147034"/>
            <a:chOff x="4110719" y="2620384"/>
            <a:chExt cx="1813831" cy="1147034"/>
          </a:xfrm>
        </p:grpSpPr>
        <p:sp>
          <p:nvSpPr>
            <p:cNvPr id="13" name="Freeform: Shape 12"/>
            <p:cNvSpPr/>
            <p:nvPr/>
          </p:nvSpPr>
          <p:spPr>
            <a:xfrm>
              <a:off x="4110719" y="3355808"/>
              <a:ext cx="1813831" cy="411610"/>
            </a:xfrm>
            <a:custGeom>
              <a:avLst/>
              <a:gdLst>
                <a:gd name="connsiteX0" fmla="*/ 1964355 w 1964355"/>
                <a:gd name="connsiteY0" fmla="*/ 116738 h 588526"/>
                <a:gd name="connsiteX1" fmla="*/ 1595261 w 1964355"/>
                <a:gd name="connsiteY1" fmla="*/ 11963 h 588526"/>
                <a:gd name="connsiteX2" fmla="*/ 1152349 w 1964355"/>
                <a:gd name="connsiteY2" fmla="*/ 364388 h 588526"/>
                <a:gd name="connsiteX3" fmla="*/ 664193 w 1964355"/>
                <a:gd name="connsiteY3" fmla="*/ 588225 h 588526"/>
                <a:gd name="connsiteX4" fmla="*/ 42686 w 1964355"/>
                <a:gd name="connsiteY4" fmla="*/ 319144 h 588526"/>
                <a:gd name="connsiteX5" fmla="*/ 47449 w 1964355"/>
                <a:gd name="connsiteY5" fmla="*/ 326288 h 588526"/>
                <a:gd name="connsiteX0-1" fmla="*/ 1921669 w 1921669"/>
                <a:gd name="connsiteY0-2" fmla="*/ 116738 h 588526"/>
                <a:gd name="connsiteX1-3" fmla="*/ 1552575 w 1921669"/>
                <a:gd name="connsiteY1-4" fmla="*/ 11963 h 588526"/>
                <a:gd name="connsiteX2-5" fmla="*/ 1109663 w 1921669"/>
                <a:gd name="connsiteY2-6" fmla="*/ 364388 h 588526"/>
                <a:gd name="connsiteX3-7" fmla="*/ 621507 w 1921669"/>
                <a:gd name="connsiteY3-8" fmla="*/ 588225 h 588526"/>
                <a:gd name="connsiteX4-9" fmla="*/ 0 w 1921669"/>
                <a:gd name="connsiteY4-10" fmla="*/ 319144 h 588526"/>
                <a:gd name="connsiteX0-11" fmla="*/ 1921669 w 1921669"/>
                <a:gd name="connsiteY0-12" fmla="*/ 116738 h 579019"/>
                <a:gd name="connsiteX1-13" fmla="*/ 1552575 w 1921669"/>
                <a:gd name="connsiteY1-14" fmla="*/ 11963 h 579019"/>
                <a:gd name="connsiteX2-15" fmla="*/ 1109663 w 1921669"/>
                <a:gd name="connsiteY2-16" fmla="*/ 364388 h 579019"/>
                <a:gd name="connsiteX3-17" fmla="*/ 621507 w 1921669"/>
                <a:gd name="connsiteY3-18" fmla="*/ 578700 h 579019"/>
                <a:gd name="connsiteX4-19" fmla="*/ 0 w 1921669"/>
                <a:gd name="connsiteY4-20" fmla="*/ 319144 h 579019"/>
                <a:gd name="connsiteX0-21" fmla="*/ 1921669 w 1921669"/>
                <a:gd name="connsiteY0-22" fmla="*/ 112444 h 574450"/>
                <a:gd name="connsiteX1-23" fmla="*/ 1552575 w 1921669"/>
                <a:gd name="connsiteY1-24" fmla="*/ 7669 h 574450"/>
                <a:gd name="connsiteX2-25" fmla="*/ 1166813 w 1921669"/>
                <a:gd name="connsiteY2-26" fmla="*/ 291038 h 574450"/>
                <a:gd name="connsiteX3-27" fmla="*/ 621507 w 1921669"/>
                <a:gd name="connsiteY3-28" fmla="*/ 574406 h 574450"/>
                <a:gd name="connsiteX4-29" fmla="*/ 0 w 1921669"/>
                <a:gd name="connsiteY4-30" fmla="*/ 314850 h 574450"/>
                <a:gd name="connsiteX0-31" fmla="*/ 2135981 w 2135981"/>
                <a:gd name="connsiteY0-32" fmla="*/ 112444 h 575048"/>
                <a:gd name="connsiteX1-33" fmla="*/ 1766887 w 2135981"/>
                <a:gd name="connsiteY1-34" fmla="*/ 7669 h 575048"/>
                <a:gd name="connsiteX2-35" fmla="*/ 1381125 w 2135981"/>
                <a:gd name="connsiteY2-36" fmla="*/ 291038 h 575048"/>
                <a:gd name="connsiteX3-37" fmla="*/ 835819 w 2135981"/>
                <a:gd name="connsiteY3-38" fmla="*/ 574406 h 575048"/>
                <a:gd name="connsiteX4-39" fmla="*/ 0 w 2135981"/>
                <a:gd name="connsiteY4-40" fmla="*/ 210075 h 575048"/>
                <a:gd name="connsiteX0-41" fmla="*/ 2326481 w 2326481"/>
                <a:gd name="connsiteY0-42" fmla="*/ 212597 h 568045"/>
                <a:gd name="connsiteX1-43" fmla="*/ 1766887 w 2326481"/>
                <a:gd name="connsiteY1-44" fmla="*/ 666 h 568045"/>
                <a:gd name="connsiteX2-45" fmla="*/ 1381125 w 2326481"/>
                <a:gd name="connsiteY2-46" fmla="*/ 284035 h 568045"/>
                <a:gd name="connsiteX3-47" fmla="*/ 835819 w 2326481"/>
                <a:gd name="connsiteY3-48" fmla="*/ 567403 h 568045"/>
                <a:gd name="connsiteX4-49" fmla="*/ 0 w 2326481"/>
                <a:gd name="connsiteY4-50" fmla="*/ 203072 h 568045"/>
                <a:gd name="connsiteX0-51" fmla="*/ 2326481 w 2326481"/>
                <a:gd name="connsiteY0-52" fmla="*/ 172339 h 527768"/>
                <a:gd name="connsiteX1-53" fmla="*/ 1797843 w 2326481"/>
                <a:gd name="connsiteY1-54" fmla="*/ 890 h 527768"/>
                <a:gd name="connsiteX2-55" fmla="*/ 1381125 w 2326481"/>
                <a:gd name="connsiteY2-56" fmla="*/ 243777 h 527768"/>
                <a:gd name="connsiteX3-57" fmla="*/ 835819 w 2326481"/>
                <a:gd name="connsiteY3-58" fmla="*/ 527145 h 527768"/>
                <a:gd name="connsiteX4-59" fmla="*/ 0 w 2326481"/>
                <a:gd name="connsiteY4-60" fmla="*/ 162814 h 5277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26481" h="527768">
                  <a:moveTo>
                    <a:pt x="2326481" y="172339"/>
                  </a:moveTo>
                  <a:cubicBezTo>
                    <a:pt x="2209601" y="99314"/>
                    <a:pt x="1955402" y="-11016"/>
                    <a:pt x="1797843" y="890"/>
                  </a:cubicBezTo>
                  <a:cubicBezTo>
                    <a:pt x="1640284" y="12796"/>
                    <a:pt x="1541462" y="156068"/>
                    <a:pt x="1381125" y="243777"/>
                  </a:cubicBezTo>
                  <a:cubicBezTo>
                    <a:pt x="1220788" y="331486"/>
                    <a:pt x="1066006" y="540639"/>
                    <a:pt x="835819" y="527145"/>
                  </a:cubicBezTo>
                  <a:cubicBezTo>
                    <a:pt x="605632" y="513651"/>
                    <a:pt x="0" y="162814"/>
                    <a:pt x="0" y="162814"/>
                  </a:cubicBezTo>
                </a:path>
              </a:pathLst>
            </a:custGeom>
            <a:noFill/>
            <a:ln w="12700" cap="flat" cmpd="sng" algn="ctr">
              <a:solidFill>
                <a:srgbClr val="5B9BD5">
                  <a:shade val="50000"/>
                </a:srgbClr>
              </a:solidFill>
              <a:prstDash val="solid"/>
              <a:miter lim="800000"/>
            </a:ln>
            <a:effectLst/>
          </p:spPr>
          <p:txBody>
            <a:bodyPr rot="0" spcFirstLastPara="0" vert="horz" wrap="square" lIns="25400" tIns="12700" rIns="25400" bIns="12700" numCol="1" spcCol="0" rtlCol="0" fromWordArt="0" anchor="ctr" anchorCtr="0" forceAA="0" compatLnSpc="1">
              <a:noAutofit/>
            </a:bodyPr>
            <a:lstStyle/>
            <a:p>
              <a:pPr defTabSz="254000">
                <a:defRPr/>
              </a:pPr>
              <a:endParaRPr lang="en-US" sz="1000" kern="0">
                <a:solidFill>
                  <a:sysClr val="window" lastClr="FFFFFF"/>
                </a:solidFill>
                <a:latin typeface="Calibri" panose="020F0502020204030204"/>
              </a:endParaRPr>
            </a:p>
          </p:txBody>
        </p:sp>
        <p:cxnSp>
          <p:nvCxnSpPr>
            <p:cNvPr id="14" name="Straight Connector 13"/>
            <p:cNvCxnSpPr/>
            <p:nvPr/>
          </p:nvCxnSpPr>
          <p:spPr>
            <a:xfrm>
              <a:off x="4426932" y="2620384"/>
              <a:ext cx="325964" cy="788011"/>
            </a:xfrm>
            <a:prstGeom prst="line">
              <a:avLst/>
            </a:prstGeom>
            <a:noFill/>
            <a:ln w="19050" cap="flat" cmpd="sng" algn="ctr">
              <a:solidFill>
                <a:sysClr val="windowText" lastClr="000000"/>
              </a:solidFill>
              <a:prstDash val="solid"/>
              <a:miter lim="800000"/>
            </a:ln>
            <a:effectLst/>
          </p:spPr>
        </p:cxnSp>
        <p:sp>
          <p:nvSpPr>
            <p:cNvPr id="15" name="Arc 14"/>
            <p:cNvSpPr/>
            <p:nvPr/>
          </p:nvSpPr>
          <p:spPr>
            <a:xfrm rot="10800000">
              <a:off x="4688047" y="2699083"/>
              <a:ext cx="690733" cy="896610"/>
            </a:xfrm>
            <a:prstGeom prst="arc">
              <a:avLst>
                <a:gd name="adj1" fmla="val 16200000"/>
                <a:gd name="adj2" fmla="val 19033071"/>
              </a:avLst>
            </a:prstGeom>
            <a:noFill/>
            <a:ln w="19050" cap="flat" cmpd="sng" algn="ctr">
              <a:solidFill>
                <a:sysClr val="windowText" lastClr="000000"/>
              </a:solidFill>
              <a:prstDash val="solid"/>
              <a:miter lim="800000"/>
            </a:ln>
            <a:effectLst/>
          </p:spPr>
          <p:txBody>
            <a:bodyPr rot="0" spcFirstLastPara="0" vert="horz" wrap="square" lIns="25400" tIns="12700" rIns="25400" bIns="12700" numCol="1" spcCol="0" rtlCol="0" fromWordArt="0" anchor="ctr" anchorCtr="0" forceAA="0" compatLnSpc="1">
              <a:noAutofit/>
            </a:bodyPr>
            <a:lstStyle/>
            <a:p>
              <a:pPr defTabSz="254000">
                <a:defRPr/>
              </a:pPr>
              <a:endParaRPr lang="en-US" sz="1000" kern="0">
                <a:solidFill>
                  <a:sysClr val="windowText" lastClr="000000"/>
                </a:solidFill>
                <a:latin typeface="Calibri" panose="020F0502020204030204"/>
              </a:endParaRPr>
            </a:p>
          </p:txBody>
        </p:sp>
        <p:cxnSp>
          <p:nvCxnSpPr>
            <p:cNvPr id="16" name="Straight Connector 15"/>
            <p:cNvCxnSpPr/>
            <p:nvPr/>
          </p:nvCxnSpPr>
          <p:spPr>
            <a:xfrm flipH="1">
              <a:off x="5313934" y="2620384"/>
              <a:ext cx="325964" cy="788011"/>
            </a:xfrm>
            <a:prstGeom prst="line">
              <a:avLst/>
            </a:prstGeom>
            <a:noFill/>
            <a:ln w="19050" cap="flat" cmpd="sng" algn="ctr">
              <a:solidFill>
                <a:sysClr val="windowText" lastClr="000000"/>
              </a:solidFill>
              <a:prstDash val="solid"/>
              <a:miter lim="800000"/>
            </a:ln>
            <a:effectLst/>
          </p:spPr>
        </p:cxnSp>
        <p:sp>
          <p:nvSpPr>
            <p:cNvPr id="17" name="Arc 16"/>
            <p:cNvSpPr/>
            <p:nvPr/>
          </p:nvSpPr>
          <p:spPr>
            <a:xfrm rot="10800000" flipH="1">
              <a:off x="4688047" y="2699083"/>
              <a:ext cx="690733" cy="896610"/>
            </a:xfrm>
            <a:prstGeom prst="arc">
              <a:avLst>
                <a:gd name="adj1" fmla="val 16200000"/>
                <a:gd name="adj2" fmla="val 19033071"/>
              </a:avLst>
            </a:prstGeom>
            <a:noFill/>
            <a:ln w="19050" cap="flat" cmpd="sng" algn="ctr">
              <a:solidFill>
                <a:sysClr val="windowText" lastClr="000000"/>
              </a:solidFill>
              <a:prstDash val="solid"/>
              <a:miter lim="800000"/>
            </a:ln>
            <a:effectLst/>
          </p:spPr>
          <p:txBody>
            <a:bodyPr rot="0" spcFirstLastPara="0" vert="horz" wrap="square" lIns="25400" tIns="12700" rIns="25400" bIns="12700" numCol="1" spcCol="0" rtlCol="0" fromWordArt="0" anchor="ctr" anchorCtr="0" forceAA="0" compatLnSpc="1">
              <a:noAutofit/>
            </a:bodyPr>
            <a:lstStyle/>
            <a:p>
              <a:pPr defTabSz="254000">
                <a:defRPr/>
              </a:pPr>
              <a:endParaRPr lang="en-US" sz="1000" kern="0">
                <a:solidFill>
                  <a:sysClr val="windowText" lastClr="000000"/>
                </a:solidFill>
                <a:latin typeface="Calibri" panose="020F0502020204030204"/>
              </a:endParaRPr>
            </a:p>
          </p:txBody>
        </p:sp>
        <p:cxnSp>
          <p:nvCxnSpPr>
            <p:cNvPr id="18" name="Straight Connector 17"/>
            <p:cNvCxnSpPr/>
            <p:nvPr/>
          </p:nvCxnSpPr>
          <p:spPr>
            <a:xfrm flipH="1" flipV="1">
              <a:off x="5024466" y="3296691"/>
              <a:ext cx="160031" cy="251349"/>
            </a:xfrm>
            <a:prstGeom prst="line">
              <a:avLst/>
            </a:prstGeom>
            <a:noFill/>
            <a:ln w="6350" cap="flat" cmpd="sng" algn="ctr">
              <a:solidFill>
                <a:sysClr val="windowText" lastClr="000000"/>
              </a:solidFill>
              <a:prstDash val="solid"/>
              <a:miter lim="800000"/>
            </a:ln>
            <a:effectLst/>
          </p:spPr>
        </p:cxnSp>
        <p:cxnSp>
          <p:nvCxnSpPr>
            <p:cNvPr id="19" name="Straight Connector 18"/>
            <p:cNvCxnSpPr/>
            <p:nvPr/>
          </p:nvCxnSpPr>
          <p:spPr>
            <a:xfrm flipH="1" flipV="1">
              <a:off x="5024466" y="3294447"/>
              <a:ext cx="160033" cy="253594"/>
            </a:xfrm>
            <a:prstGeom prst="line">
              <a:avLst/>
            </a:prstGeom>
            <a:noFill/>
            <a:ln w="19050" cap="flat" cmpd="sng" algn="ctr">
              <a:solidFill>
                <a:sysClr val="windowText" lastClr="000000"/>
              </a:solidFill>
              <a:prstDash val="solid"/>
              <a:miter lim="800000"/>
              <a:headEnd type="oval" w="sm" len="sm"/>
              <a:tailEnd type="triangle" w="med" len="med"/>
            </a:ln>
            <a:effectLst/>
          </p:spPr>
        </p:cxnSp>
        <p:cxnSp>
          <p:nvCxnSpPr>
            <p:cNvPr id="20" name="Straight Connector 19"/>
            <p:cNvCxnSpPr/>
            <p:nvPr/>
          </p:nvCxnSpPr>
          <p:spPr>
            <a:xfrm flipH="1" flipV="1">
              <a:off x="5024464" y="3001932"/>
              <a:ext cx="527" cy="292515"/>
            </a:xfrm>
            <a:prstGeom prst="line">
              <a:avLst/>
            </a:prstGeom>
            <a:noFill/>
            <a:ln w="19050" cap="flat" cmpd="sng" algn="ctr">
              <a:solidFill>
                <a:sysClr val="windowText" lastClr="000000"/>
              </a:solidFill>
              <a:prstDash val="solid"/>
              <a:miter lim="800000"/>
              <a:headEnd type="oval" w="sm" len="sm"/>
              <a:tailEnd type="triangle" w="med" len="med"/>
            </a:ln>
            <a:effectLst/>
          </p:spPr>
        </p:cxnSp>
        <mc:AlternateContent xmlns:mc="http://schemas.openxmlformats.org/markup-compatibility/2006">
          <mc:Choice xmlns:a14="http://schemas.microsoft.com/office/drawing/2010/main" Requires="a14">
            <p:sp>
              <p:nvSpPr>
                <p:cNvPr id="21" name="TextBox 33">
                  <a:extLst>
                    <a:ext uri="{FF2B5EF4-FFF2-40B4-BE49-F238E27FC236}">
                      <ele attr="{79103826-D58A-4716-A6C3-84914211BE3A}"/>
                    </a:ext>
                  </a:extLst>
                </p:cNvPr>
                <p:cNvSpPr txBox="1"/>
                <p:nvPr/>
              </p:nvSpPr>
              <p:spPr>
                <a:xfrm rot="10800000">
                  <a:off x="4811976" y="2949623"/>
                  <a:ext cx="246228" cy="273280"/>
                </a:xfrm>
                <a:prstGeom prst="rect">
                  <a:avLst/>
                </a:prstGeom>
                <a:noFill/>
              </p:spPr>
              <p:txBody>
                <a:bodyPr wrap="square" rtlCol="0">
                  <a:spAutoFit/>
                </a:bodyPr>
                <a:lstStyle/>
                <a:p>
                  <a:pPr defTabSz="254020">
                    <a:defRPr/>
                  </a:pPr>
                  <a14:m>
                    <m:oMathPara xmlns:m="http://schemas.openxmlformats.org/officeDocument/2006/math">
                      <m:oMathParaPr>
                        <m:jc m:val="centerGroup"/>
                      </m:oMathParaPr>
                      <m:oMath xmlns:m="http://schemas.openxmlformats.org/officeDocument/2006/math">
                        <m:acc>
                          <m:accPr>
                            <m:chr m:val="⃗"/>
                            <m:ctrlPr>
                              <a:rPr lang="en-US" sz="1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1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𝑇</m:t>
                            </m:r>
                          </m:e>
                        </m:acc>
                      </m:oMath>
                    </m:oMathPara>
                  </a14:m>
                  <a:endParaRPr lang="en-US" sz="1000" kern="0" dirty="0">
                    <a:solidFill>
                      <a:sysClr val="windowText" lastClr="000000"/>
                    </a:solidFill>
                    <a:latin typeface="Times New Roman" panose="02020603050405020304" pitchFamily="18" charset="0"/>
                    <a:ea typeface="Times New Roman" panose="02020603050405020304" pitchFamily="18" charset="0"/>
                  </a:endParaRPr>
                </a:p>
              </p:txBody>
            </p:sp>
          </mc:Choice>
          <mc:Fallback>
            <p:sp>
              <p:nvSpPr>
                <p:cNvPr id="121" name="TextBox 33"/>
                <p:cNvSpPr txBox="1">
                  <a:spLocks noRot="1" noChangeAspect="1" noMove="1" noResize="1" noEditPoints="1" noAdjustHandles="1" noChangeArrowheads="1" noChangeShapeType="1" noTextEdit="1"/>
                </p:cNvSpPr>
                <p:nvPr/>
              </p:nvSpPr>
              <p:spPr>
                <a:xfrm rot="10800000">
                  <a:off x="4811976" y="2949623"/>
                  <a:ext cx="246228" cy="273280"/>
                </a:xfrm>
                <a:prstGeom prst="rect">
                  <a:avLst/>
                </a:prstGeom>
                <a:blipFill rotWithShape="1">
                  <a:blip r:embed="rId3"/>
                  <a:stretch>
                    <a:fillRect/>
                  </a:stretch>
                </a:blipFill>
              </p:spPr>
              <p:txBody>
                <a:bodyPr/>
                <a:lstStyle/>
                <a:p>
                  <a:r>
                    <a:rPr lang="en-US">
                      <a:noFill/>
                    </a:rPr>
                    <a:t> </a:t>
                  </a:r>
                  <a:endParaRPr lang="en-US">
                    <a:noFill/>
                  </a:endParaRPr>
                </a:p>
              </p:txBody>
            </p:sp>
          </mc:Fallback>
        </mc:AlternateContent>
        <mc:AlternateContent xmlns:mc="http://schemas.openxmlformats.org/markup-compatibility/2006">
          <mc:Choice xmlns:a14="http://schemas.microsoft.com/office/drawing/2010/main" Requires="a14">
            <p:sp>
              <p:nvSpPr>
                <p:cNvPr id="22" name="TextBox 34">
                  <a:extLst>
                    <a:ext uri="{FF2B5EF4-FFF2-40B4-BE49-F238E27FC236}">
                      <ele attr="{3A5EB81C-3797-4888-86DF-16E9A2C042F8}"/>
                    </a:ext>
                  </a:extLst>
                </p:cNvPr>
                <p:cNvSpPr txBox="1"/>
                <p:nvPr/>
              </p:nvSpPr>
              <p:spPr>
                <a:xfrm rot="10800000">
                  <a:off x="5048043" y="3222199"/>
                  <a:ext cx="285704" cy="264881"/>
                </a:xfrm>
                <a:prstGeom prst="rect">
                  <a:avLst/>
                </a:prstGeom>
                <a:noFill/>
              </p:spPr>
              <p:txBody>
                <a:bodyPr wrap="square" rtlCol="0">
                  <a:spAutoFit/>
                </a:bodyPr>
                <a:lstStyle/>
                <a:p>
                  <a:pPr defTabSz="254020">
                    <a:defRPr/>
                  </a:pPr>
                  <a14:m>
                    <m:oMathPara xmlns:m="http://schemas.openxmlformats.org/officeDocument/2006/math">
                      <m:oMathParaPr>
                        <m:jc m:val="centerGroup"/>
                      </m:oMathParaPr>
                      <m:oMath xmlns:m="http://schemas.openxmlformats.org/officeDocument/2006/math">
                        <m:acc>
                          <m:accPr>
                            <m:chr m:val="⃗"/>
                            <m:ctrlPr>
                              <a:rPr lang="en-US" sz="1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1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m:t>
                            </m:r>
                          </m:e>
                        </m:acc>
                      </m:oMath>
                    </m:oMathPara>
                  </a14:m>
                  <a:endParaRPr lang="en-US" sz="1000" kern="0" dirty="0">
                    <a:solidFill>
                      <a:sysClr val="windowText" lastClr="000000"/>
                    </a:solidFill>
                    <a:latin typeface="Times New Roman" panose="02020603050405020304" pitchFamily="18" charset="0"/>
                    <a:ea typeface="Times New Roman" panose="02020603050405020304" pitchFamily="18" charset="0"/>
                  </a:endParaRPr>
                </a:p>
              </p:txBody>
            </p:sp>
          </mc:Choice>
          <mc:Fallback>
            <p:sp>
              <p:nvSpPr>
                <p:cNvPr id="122" name="TextBox 34"/>
                <p:cNvSpPr txBox="1">
                  <a:spLocks noRot="1" noChangeAspect="1" noMove="1" noResize="1" noEditPoints="1" noAdjustHandles="1" noChangeArrowheads="1" noChangeShapeType="1" noTextEdit="1"/>
                </p:cNvSpPr>
                <p:nvPr/>
              </p:nvSpPr>
              <p:spPr>
                <a:xfrm rot="10800000">
                  <a:off x="5048043" y="3222199"/>
                  <a:ext cx="285704" cy="264881"/>
                </a:xfrm>
                <a:prstGeom prst="rect">
                  <a:avLst/>
                </a:prstGeom>
                <a:blipFill rotWithShape="1">
                  <a:blip r:embed="rId4"/>
                  <a:stretch>
                    <a:fillRect/>
                  </a:stretch>
                </a:blipFill>
              </p:spPr>
              <p:txBody>
                <a:bodyPr/>
                <a:lstStyle/>
                <a:p>
                  <a:r>
                    <a:rPr lang="en-US">
                      <a:noFill/>
                    </a:rPr>
                    <a:t> </a:t>
                  </a:r>
                  <a:endParaRPr lang="en-US">
                    <a:noFill/>
                  </a:endParaRPr>
                </a:p>
              </p:txBody>
            </p:sp>
          </mc:Fallback>
        </mc:AlternateContent>
        <p:sp>
          <p:nvSpPr>
            <p:cNvPr id="23" name="TextBox 37"/>
            <p:cNvSpPr txBox="1"/>
            <p:nvPr/>
          </p:nvSpPr>
          <p:spPr>
            <a:xfrm rot="10800000">
              <a:off x="4790929" y="2659733"/>
              <a:ext cx="425047" cy="246221"/>
            </a:xfrm>
            <a:prstGeom prst="rect">
              <a:avLst/>
            </a:prstGeom>
            <a:noFill/>
          </p:spPr>
          <p:txBody>
            <a:bodyPr wrap="square" rtlCol="0">
              <a:spAutoFit/>
            </a:bodyPr>
            <a:lstStyle/>
            <a:p>
              <a:pPr algn="ctr" defTabSz="254000">
                <a:defRPr/>
              </a:pPr>
              <a:r>
                <a:rPr lang="en-US" sz="1000">
                  <a:solidFill>
                    <a:srgbClr val="000000"/>
                  </a:solidFill>
                  <a:latin typeface="Arial" panose="020B0604020202020204" pitchFamily="34" charset="0"/>
                  <a:ea typeface="Times New Roman" panose="02020603050405020304" pitchFamily="18" charset="0"/>
                  <a:cs typeface="Times New Roman" panose="02020603050405020304" pitchFamily="18" charset="0"/>
                </a:rPr>
                <a:t>tool</a:t>
              </a:r>
              <a:endParaRPr lang="en-US" sz="1000" kern="0">
                <a:solidFill>
                  <a:sysClr val="windowText" lastClr="000000"/>
                </a:solidFill>
                <a:latin typeface="Times New Roman" panose="02020603050405020304" pitchFamily="18" charset="0"/>
                <a:ea typeface="Times New Roman" panose="02020603050405020304" pitchFamily="18" charset="0"/>
              </a:endParaRPr>
            </a:p>
          </p:txBody>
        </p:sp>
      </p:grpSp>
      <p:sp>
        <p:nvSpPr>
          <p:cNvPr id="24" name="TextBox 35"/>
          <p:cNvSpPr txBox="1"/>
          <p:nvPr/>
        </p:nvSpPr>
        <p:spPr>
          <a:xfrm>
            <a:off x="7394193" y="1631923"/>
            <a:ext cx="277124" cy="245325"/>
          </a:xfrm>
          <a:prstGeom prst="rect">
            <a:avLst/>
          </a:prstGeom>
          <a:noFill/>
        </p:spPr>
        <p:txBody>
          <a:bodyPr wrap="square" rtlCol="0">
            <a:spAutoFit/>
          </a:bodyPr>
          <a:lstStyle/>
          <a:p>
            <a:pPr defTabSz="254000">
              <a:defRPr/>
            </a:pPr>
            <a:r>
              <a:rPr lang="en-US" sz="1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S</a:t>
            </a:r>
            <a:endParaRPr lang="en-US" sz="10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25" name="Oval 24"/>
          <p:cNvSpPr/>
          <p:nvPr/>
        </p:nvSpPr>
        <p:spPr>
          <a:xfrm>
            <a:off x="6756983" y="1417638"/>
            <a:ext cx="1975834" cy="1551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573659" y="4422914"/>
            <a:ext cx="159158" cy="12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5" idx="6"/>
          </p:cNvCxnSpPr>
          <p:nvPr/>
        </p:nvCxnSpPr>
        <p:spPr>
          <a:xfrm>
            <a:off x="8732817" y="2193328"/>
            <a:ext cx="0" cy="23027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6" idx="3"/>
          </p:cNvCxnSpPr>
          <p:nvPr/>
        </p:nvCxnSpPr>
        <p:spPr>
          <a:xfrm>
            <a:off x="6919257" y="2622938"/>
            <a:ext cx="1677710" cy="19066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Flowchart: Document 28"/>
          <p:cNvSpPr/>
          <p:nvPr/>
        </p:nvSpPr>
        <p:spPr>
          <a:xfrm>
            <a:off x="9382510" y="2564492"/>
            <a:ext cx="2703878" cy="3700738"/>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latin typeface="Times New Roman" panose="02020603050405020304" pitchFamily="18" charset="0"/>
                <a:cs typeface="Times New Roman" panose="02020603050405020304" pitchFamily="18" charset="0"/>
              </a:rPr>
              <a:t>(3D CUTTER COMPENSATION NC CODE)</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C280.8 X-27.26103487 Z12.76655438 NI-0.04486476 NK0.07802021 TI0. TJ0. TK1.</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C280.5 X-27.26101454 Z12.76656607 NI-0.04486842 NK0.07801811</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C280.2 X-27.26099422 Z12.76657776 NI-0.04487208 NK0.078016</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C279.9 X-27.26097389 Z12.76658945 NI-0.04487573 NK0.0780139</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C279.6 X-27.26095357 Z12.76660114 NI-0.04487939 NK0.07801179</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C279.3 X-27.26093324 Z12.76661283 NI-0.04488305 NK0.07800969</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C279. X-27.26091292 Z12.76662453 NI-0.04488671 NK0.07800759</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C278.7 X-27.26089259 Z12.76663622 NI-0.04489037 NK0.07800548</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C278.4 X-27.26087227 Z12.76664792 NI-0.04489403 NK0.07800337</a:t>
            </a:r>
            <a:endParaRPr lang="en-US" sz="900" dirty="0">
              <a:solidFill>
                <a:schemeClr val="tx1"/>
              </a:solidFill>
              <a:latin typeface="Times New Roman" panose="02020603050405020304" pitchFamily="18" charset="0"/>
              <a:cs typeface="Times New Roman" panose="02020603050405020304" pitchFamily="18" charset="0"/>
            </a:endParaRPr>
          </a:p>
          <a:p>
            <a:r>
              <a:rPr lang="en-US" sz="900" dirty="0">
                <a:solidFill>
                  <a:schemeClr val="tx1"/>
                </a:solidFill>
                <a:latin typeface="Times New Roman" panose="02020603050405020304" pitchFamily="18" charset="0"/>
                <a:cs typeface="Times New Roman" panose="02020603050405020304" pitchFamily="18" charset="0"/>
              </a:rPr>
              <a:t>…</a:t>
            </a:r>
            <a:endParaRPr lang="en-US" sz="900" dirty="0">
              <a:solidFill>
                <a:schemeClr val="tx1"/>
              </a:solidFill>
              <a:latin typeface="Times New Roman" panose="02020603050405020304" pitchFamily="18" charset="0"/>
              <a:cs typeface="Times New Roman" panose="02020603050405020304" pitchFamily="18" charset="0"/>
            </a:endParaRPr>
          </a:p>
        </p:txBody>
      </p:sp>
      <p:pic>
        <p:nvPicPr>
          <p:cNvPr id="30" name="图片 29"/>
          <p:cNvPicPr>
            <a:picLocks noChangeAspect="1"/>
          </p:cNvPicPr>
          <p:nvPr/>
        </p:nvPicPr>
        <p:blipFill>
          <a:blip r:embed="rId5"/>
          <a:stretch>
            <a:fillRect/>
          </a:stretch>
        </p:blipFill>
        <p:spPr>
          <a:xfrm>
            <a:off x="9543145" y="6175691"/>
            <a:ext cx="1254522" cy="62726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782" y="420624"/>
            <a:ext cx="9562618" cy="997014"/>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刀具管理器</a:t>
            </a:r>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铣刀</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806875" cy="4525963"/>
          </a:xfrm>
        </p:spPr>
        <p:txBody>
          <a:bodyPr/>
          <a:lstStyle/>
          <a:p>
            <a:r>
              <a:rPr lang="zh-CN" altLang="en-US" sz="2000" dirty="0">
                <a:latin typeface="等线" panose="02010600030101010101" pitchFamily="2" charset="-122"/>
                <a:ea typeface="等线" panose="02010600030101010101" pitchFamily="2" charset="-122"/>
              </a:rPr>
              <a:t>所有类型的铣刀均可用于光学刀具路径</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铣削刀具可以代表砂轮，因为零件的有效外观相同。</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可以导入刀柄以检查是否存在干涉。</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铣削刀具无法定向，因为它们始终与机床定义中定义的主轴轴线共线。</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6" name="Picture 5"/>
          <p:cNvPicPr>
            <a:picLocks noChangeAspect="1"/>
          </p:cNvPicPr>
          <p:nvPr/>
        </p:nvPicPr>
        <p:blipFill rotWithShape="1">
          <a:blip r:embed="rId1"/>
          <a:srcRect/>
          <a:stretch>
            <a:fillRect/>
          </a:stretch>
        </p:blipFill>
        <p:spPr>
          <a:xfrm>
            <a:off x="6513756" y="1459450"/>
            <a:ext cx="1791148" cy="4807463"/>
          </a:xfrm>
          <a:prstGeom prst="rect">
            <a:avLst/>
          </a:prstGeom>
        </p:spPr>
      </p:pic>
      <p:pic>
        <p:nvPicPr>
          <p:cNvPr id="8" name="Picture 17" descr="NanoCAM4-3M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17" y="194438"/>
            <a:ext cx="2662110" cy="1074796"/>
          </a:xfrm>
          <a:prstGeom prst="rect">
            <a:avLst/>
          </a:prstGeom>
          <a:noFill/>
          <a:ln w="38100" algn="in">
            <a:solidFill>
              <a:srgbClr val="92D05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7" name="图片 6"/>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396" y="466344"/>
            <a:ext cx="9661003" cy="951294"/>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XZB</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磨削光学刀具路径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1" y="1600201"/>
            <a:ext cx="3989294" cy="4525963"/>
          </a:xfrm>
        </p:spPr>
        <p:txBody>
          <a:bodyPr/>
          <a:lstStyle/>
          <a:p>
            <a:r>
              <a:rPr lang="zh-CN" altLang="en-US" sz="2000" dirty="0">
                <a:latin typeface="等线" panose="02010600030101010101" pitchFamily="2" charset="-122"/>
                <a:ea typeface="等线" panose="02010600030101010101" pitchFamily="2" charset="-122"/>
              </a:rPr>
              <a:t>任何砂轮均可用于</a:t>
            </a:r>
            <a:r>
              <a:rPr lang="en-US" altLang="zh-CN" sz="2000" dirty="0">
                <a:latin typeface="等线" panose="02010600030101010101" pitchFamily="2" charset="-122"/>
                <a:ea typeface="等线" panose="02010600030101010101" pitchFamily="2" charset="-122"/>
              </a:rPr>
              <a:t>2</a:t>
            </a:r>
            <a:r>
              <a:rPr lang="zh-CN" altLang="en-US" sz="2000" dirty="0">
                <a:latin typeface="等线" panose="02010600030101010101" pitchFamily="2" charset="-122"/>
                <a:ea typeface="等线" panose="02010600030101010101" pitchFamily="2" charset="-122"/>
              </a:rPr>
              <a:t>轴</a:t>
            </a:r>
            <a:r>
              <a:rPr lang="en-US" altLang="zh-CN" sz="2000" dirty="0">
                <a:latin typeface="等线" panose="02010600030101010101" pitchFamily="2" charset="-122"/>
                <a:ea typeface="等线" panose="02010600030101010101" pitchFamily="2" charset="-122"/>
              </a:rPr>
              <a:t>B</a:t>
            </a:r>
            <a:r>
              <a:rPr lang="zh-CN" altLang="en-US" sz="2000" dirty="0">
                <a:latin typeface="等线" panose="02010600030101010101" pitchFamily="2" charset="-122"/>
                <a:ea typeface="等线" panose="02010600030101010101" pitchFamily="2" charset="-122"/>
              </a:rPr>
              <a:t>法线加工。</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可以使用辅助驱动面。</a:t>
            </a:r>
            <a:endParaRPr lang="en-US" sz="2000" dirty="0">
              <a:latin typeface="等线" panose="02010600030101010101" pitchFamily="2" charset="-122"/>
              <a:ea typeface="等线" panose="02010600030101010101" pitchFamily="2" charset="-122"/>
            </a:endParaRPr>
          </a:p>
          <a:p>
            <a:endParaRPr lang="en-US" dirty="0"/>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Picture 4"/>
          <p:cNvPicPr>
            <a:picLocks noChangeAspect="1"/>
          </p:cNvPicPr>
          <p:nvPr/>
        </p:nvPicPr>
        <p:blipFill rotWithShape="1">
          <a:blip r:embed="rId1"/>
          <a:srcRect/>
          <a:stretch>
            <a:fillRect/>
          </a:stretch>
        </p:blipFill>
        <p:spPr>
          <a:xfrm>
            <a:off x="10596282" y="274637"/>
            <a:ext cx="1125818" cy="1145687"/>
          </a:xfrm>
          <a:prstGeom prst="rect">
            <a:avLst/>
          </a:prstGeom>
        </p:spPr>
      </p:pic>
      <p:pic>
        <p:nvPicPr>
          <p:cNvPr id="6" name="Picture 5"/>
          <p:cNvPicPr>
            <a:picLocks noChangeAspect="1"/>
          </p:cNvPicPr>
          <p:nvPr/>
        </p:nvPicPr>
        <p:blipFill rotWithShape="1">
          <a:blip r:embed="rId2"/>
          <a:srcRect/>
          <a:stretch>
            <a:fillRect/>
          </a:stretch>
        </p:blipFill>
        <p:spPr>
          <a:xfrm>
            <a:off x="4845424" y="1765441"/>
            <a:ext cx="6508376" cy="4195482"/>
          </a:xfrm>
          <a:prstGeom prst="rect">
            <a:avLst/>
          </a:prstGeom>
        </p:spPr>
      </p:pic>
      <p:pic>
        <p:nvPicPr>
          <p:cNvPr id="7" name="Picture 17" descr="NanoCAM4-3M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17" y="194438"/>
            <a:ext cx="2662110" cy="1074796"/>
          </a:xfrm>
          <a:prstGeom prst="rect">
            <a:avLst/>
          </a:prstGeom>
          <a:noFill/>
          <a:ln w="38100" algn="in">
            <a:solidFill>
              <a:srgbClr val="92D05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8" name="动作按钮: 前进或下一项 7">
            <a:hlinkClick r:id="rId4"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9" name="图片 8"/>
          <p:cNvPicPr>
            <a:picLocks noChangeAspect="1"/>
          </p:cNvPicPr>
          <p:nvPr/>
        </p:nvPicPr>
        <p:blipFill>
          <a:blip r:embed="rId5"/>
          <a:stretch>
            <a:fillRect/>
          </a:stretch>
        </p:blipFill>
        <p:spPr>
          <a:xfrm>
            <a:off x="9543145" y="6175691"/>
            <a:ext cx="1254522" cy="627261"/>
          </a:xfrm>
          <a:prstGeom prst="rect">
            <a:avLst/>
          </a:prstGeom>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132" y="466344"/>
            <a:ext cx="9082268" cy="923862"/>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XYZ</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螺旋铣削光学刀具路径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5194151" cy="4525963"/>
          </a:xfrm>
        </p:spPr>
        <p:txBody>
          <a:bodyPr/>
          <a:lstStyle/>
          <a:p>
            <a:r>
              <a:rPr lang="zh-CN" altLang="en-US" sz="2000" dirty="0">
                <a:latin typeface="等线" panose="02010600030101010101" pitchFamily="2" charset="-122"/>
                <a:ea typeface="等线" panose="02010600030101010101" pitchFamily="2" charset="-122"/>
              </a:rPr>
              <a:t>螺旋铣削可使用任何类型的铣削刀具</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可以将多个粗加工操作连接在一起，以优化循环时间。</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模式化可以自动定位大规模并行阵列的操作（文件夹）。</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螺旋刀轨可以实现变形处理。</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64009" y="247206"/>
            <a:ext cx="1158091" cy="1158091"/>
          </a:xfrm>
          <a:prstGeom prst="rect">
            <a:avLst/>
          </a:prstGeom>
        </p:spPr>
      </p:pic>
      <p:pic>
        <p:nvPicPr>
          <p:cNvPr id="8" name="Picture 17" descr="NanoCAM4-3M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17" y="194438"/>
            <a:ext cx="2662110" cy="1074796"/>
          </a:xfrm>
          <a:prstGeom prst="rect">
            <a:avLst/>
          </a:prstGeom>
          <a:noFill/>
          <a:ln w="38100" algn="in">
            <a:solidFill>
              <a:srgbClr val="92D05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9" name="Picture 8"/>
          <p:cNvPicPr>
            <a:picLocks noChangeAspect="1"/>
          </p:cNvPicPr>
          <p:nvPr/>
        </p:nvPicPr>
        <p:blipFill rotWithShape="1">
          <a:blip r:embed="rId3"/>
          <a:srcRect/>
          <a:stretch>
            <a:fillRect/>
          </a:stretch>
        </p:blipFill>
        <p:spPr>
          <a:xfrm>
            <a:off x="4255962" y="3811255"/>
            <a:ext cx="2957484" cy="2893088"/>
          </a:xfrm>
          <a:prstGeom prst="rect">
            <a:avLst/>
          </a:prstGeom>
        </p:spPr>
      </p:pic>
      <p:pic>
        <p:nvPicPr>
          <p:cNvPr id="7" name="Picture 6"/>
          <p:cNvPicPr>
            <a:picLocks noChangeAspect="1"/>
          </p:cNvPicPr>
          <p:nvPr/>
        </p:nvPicPr>
        <p:blipFill rotWithShape="1">
          <a:blip r:embed="rId4"/>
          <a:srcRect/>
          <a:stretch>
            <a:fillRect/>
          </a:stretch>
        </p:blipFill>
        <p:spPr>
          <a:xfrm>
            <a:off x="7314394" y="1486873"/>
            <a:ext cx="4319274" cy="2941614"/>
          </a:xfrm>
          <a:prstGeom prst="rect">
            <a:avLst/>
          </a:prstGeom>
        </p:spPr>
      </p:pic>
      <p:sp>
        <p:nvSpPr>
          <p:cNvPr id="10" name="动作按钮: 前进或下一项 9">
            <a:hlinkClick r:id="rId5"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1" name="图片 10"/>
          <p:cNvPicPr>
            <a:picLocks noChangeAspect="1"/>
          </p:cNvPicPr>
          <p:nvPr/>
        </p:nvPicPr>
        <p:blipFill>
          <a:blip r:embed="rId6"/>
          <a:stretch>
            <a:fillRect/>
          </a:stretch>
        </p:blipFill>
        <p:spPr>
          <a:xfrm>
            <a:off x="9543145" y="6175691"/>
            <a:ext cx="1254522" cy="627261"/>
          </a:xfrm>
          <a:prstGeom prst="rect">
            <a:avLst/>
          </a:prstGeom>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850" y="247206"/>
            <a:ext cx="9319549" cy="1143000"/>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XYZ</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往复铣削、飞切光学刀具路径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5710518" cy="4525963"/>
          </a:xfrm>
        </p:spPr>
        <p:txBody>
          <a:bodyPr/>
          <a:lstStyle/>
          <a:p>
            <a:r>
              <a:rPr lang="zh-CN" altLang="en-US" sz="2000" dirty="0">
                <a:latin typeface="等线" panose="02010600030101010101" pitchFamily="2" charset="-122"/>
                <a:ea typeface="等线" panose="02010600030101010101" pitchFamily="2" charset="-122"/>
              </a:rPr>
              <a:t>现在我们可以对任何表面进行往复铣削或飞切。</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路径可以是单向或往复。</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主轴可以垂直于</a:t>
            </a:r>
            <a:r>
              <a:rPr lang="en-US" altLang="zh-CN" sz="2000" dirty="0">
                <a:latin typeface="等线" panose="02010600030101010101" pitchFamily="2" charset="-122"/>
                <a:ea typeface="等线" panose="02010600030101010101" pitchFamily="2" charset="-122"/>
              </a:rPr>
              <a:t>Z</a:t>
            </a:r>
            <a:r>
              <a:rPr lang="zh-CN" altLang="en-US" sz="2000" dirty="0">
                <a:latin typeface="等线" panose="02010600030101010101" pitchFamily="2" charset="-122"/>
                <a:ea typeface="等线" panose="02010600030101010101" pitchFamily="2" charset="-122"/>
              </a:rPr>
              <a:t>轴，也可以添加倾斜角。</a:t>
            </a:r>
            <a:endParaRPr lang="zh-CN" altLang="en-US" sz="2000" dirty="0">
              <a:latin typeface="等线" panose="02010600030101010101" pitchFamily="2" charset="-122"/>
              <a:ea typeface="等线" panose="02010600030101010101" pitchFamily="2" charset="-122"/>
            </a:endParaRPr>
          </a:p>
          <a:p>
            <a:r>
              <a:rPr lang="en-US" altLang="zh-CN" sz="2000" dirty="0">
                <a:latin typeface="等线" panose="02010600030101010101" pitchFamily="2" charset="-122"/>
                <a:ea typeface="等线" panose="02010600030101010101" pitchFamily="2" charset="-122"/>
              </a:rPr>
              <a:t>90</a:t>
            </a:r>
            <a:r>
              <a:rPr lang="zh-CN" altLang="en-US" sz="2000" dirty="0">
                <a:latin typeface="等线" panose="02010600030101010101" pitchFamily="2" charset="-122"/>
                <a:ea typeface="等线" panose="02010600030101010101" pitchFamily="2" charset="-122"/>
              </a:rPr>
              <a:t>度倾斜角用于飞切加工</a:t>
            </a:r>
            <a:endParaRPr lang="zh-CN" alt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79100" y="247207"/>
            <a:ext cx="1143000" cy="1143000"/>
          </a:xfrm>
          <a:prstGeom prst="rect">
            <a:avLst/>
          </a:prstGeom>
        </p:spPr>
      </p:pic>
      <p:pic>
        <p:nvPicPr>
          <p:cNvPr id="9" name="Picture 8"/>
          <p:cNvPicPr>
            <a:picLocks noChangeAspect="1"/>
          </p:cNvPicPr>
          <p:nvPr/>
        </p:nvPicPr>
        <p:blipFill rotWithShape="1">
          <a:blip r:embed="rId2"/>
          <a:srcRect/>
          <a:stretch>
            <a:fillRect/>
          </a:stretch>
        </p:blipFill>
        <p:spPr>
          <a:xfrm>
            <a:off x="6430460" y="1756188"/>
            <a:ext cx="5393837" cy="4112110"/>
          </a:xfrm>
          <a:prstGeom prst="rect">
            <a:avLst/>
          </a:prstGeom>
        </p:spPr>
      </p:pic>
      <p:pic>
        <p:nvPicPr>
          <p:cNvPr id="7" name="Picture 17" descr="NanoCAM4-3M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17" y="194438"/>
            <a:ext cx="2662110" cy="1074796"/>
          </a:xfrm>
          <a:prstGeom prst="rect">
            <a:avLst/>
          </a:prstGeom>
          <a:noFill/>
          <a:ln w="38100" algn="in">
            <a:solidFill>
              <a:srgbClr val="92D05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0" name="动作按钮: 前进或下一项 9">
            <a:hlinkClick r:id="rId4"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1" name="图片 10"/>
          <p:cNvPicPr>
            <a:picLocks noChangeAspect="1"/>
          </p:cNvPicPr>
          <p:nvPr/>
        </p:nvPicPr>
        <p:blipFill>
          <a:blip r:embed="rId5"/>
          <a:stretch>
            <a:fillRect/>
          </a:stretch>
        </p:blipFill>
        <p:spPr>
          <a:xfrm>
            <a:off x="9543145" y="6175691"/>
            <a:ext cx="1254522" cy="627261"/>
          </a:xfrm>
          <a:prstGeom prst="rect">
            <a:avLst/>
          </a:prstGeom>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334" y="402336"/>
            <a:ext cx="9632066" cy="968236"/>
          </a:xfrm>
        </p:spPr>
        <p:txBody>
          <a:bodyPr/>
          <a:lstStyle/>
          <a:p>
            <a:r>
              <a:rPr lang="en-US" altLang="zh-CN" sz="2800" dirty="0">
                <a:latin typeface="+mj-lt"/>
              </a:rPr>
              <a:t>XYZ</a:t>
            </a:r>
            <a:r>
              <a:rPr lang="zh-CN" altLang="en-US" sz="2800" dirty="0">
                <a:latin typeface="+mj-lt"/>
              </a:rPr>
              <a:t>刨削光学刀具路径</a:t>
            </a:r>
            <a:endParaRPr lang="en-US" sz="2800" dirty="0">
              <a:latin typeface="+mj-lt"/>
            </a:endParaRPr>
          </a:p>
        </p:txBody>
      </p:sp>
      <p:sp>
        <p:nvSpPr>
          <p:cNvPr id="3" name="Content Placeholder 2"/>
          <p:cNvSpPr>
            <a:spLocks noGrp="1"/>
          </p:cNvSpPr>
          <p:nvPr>
            <p:ph idx="1"/>
          </p:nvPr>
        </p:nvSpPr>
        <p:spPr>
          <a:xfrm>
            <a:off x="609600" y="1600201"/>
            <a:ext cx="4392706" cy="4525963"/>
          </a:xfrm>
        </p:spPr>
        <p:txBody>
          <a:bodyPr/>
          <a:lstStyle/>
          <a:p>
            <a:r>
              <a:rPr lang="en-US" altLang="zh-CN" sz="2000" dirty="0">
                <a:latin typeface="等线" panose="02010600030101010101" pitchFamily="2" charset="-122"/>
                <a:ea typeface="等线" panose="02010600030101010101" pitchFamily="2" charset="-122"/>
              </a:rPr>
              <a:t>XYZ</a:t>
            </a:r>
            <a:r>
              <a:rPr lang="zh-CN" altLang="en-US" sz="2000" dirty="0">
                <a:latin typeface="等线" panose="02010600030101010101" pitchFamily="2" charset="-122"/>
                <a:ea typeface="等线" panose="02010600030101010101" pitchFamily="2" charset="-122"/>
              </a:rPr>
              <a:t>刨削在出现刀具干涉问题，而无法现实车削加工的情况下非常有用。</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可以利用变形曲线和引导曲线生成刀轨。</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79100" y="247207"/>
            <a:ext cx="1143000" cy="1143000"/>
          </a:xfrm>
          <a:prstGeom prst="rect">
            <a:avLst/>
          </a:prstGeom>
        </p:spPr>
      </p:pic>
      <p:pic>
        <p:nvPicPr>
          <p:cNvPr id="9" name="Picture 8"/>
          <p:cNvPicPr>
            <a:picLocks noChangeAspect="1"/>
          </p:cNvPicPr>
          <p:nvPr/>
        </p:nvPicPr>
        <p:blipFill rotWithShape="1">
          <a:blip r:embed="rId2"/>
          <a:srcRect/>
          <a:stretch>
            <a:fillRect/>
          </a:stretch>
        </p:blipFill>
        <p:spPr>
          <a:xfrm>
            <a:off x="5491779" y="1532964"/>
            <a:ext cx="5986630" cy="4525964"/>
          </a:xfrm>
          <a:prstGeom prst="rect">
            <a:avLst/>
          </a:prstGeom>
        </p:spPr>
      </p:pic>
      <p:pic>
        <p:nvPicPr>
          <p:cNvPr id="7" name="Picture 17" descr="NanoCAM4-3M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17" y="194438"/>
            <a:ext cx="2662110" cy="1074796"/>
          </a:xfrm>
          <a:prstGeom prst="rect">
            <a:avLst/>
          </a:prstGeom>
          <a:noFill/>
          <a:ln w="38100" algn="in">
            <a:solidFill>
              <a:srgbClr val="92D05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0" name="Picture 9"/>
          <p:cNvPicPr>
            <a:picLocks noChangeAspect="1"/>
          </p:cNvPicPr>
          <p:nvPr/>
        </p:nvPicPr>
        <p:blipFill rotWithShape="1">
          <a:blip r:embed="rId4"/>
          <a:srcRect/>
          <a:stretch>
            <a:fillRect/>
          </a:stretch>
        </p:blipFill>
        <p:spPr>
          <a:xfrm>
            <a:off x="4874597" y="4006628"/>
            <a:ext cx="1891770" cy="2636815"/>
          </a:xfrm>
          <a:prstGeom prst="rect">
            <a:avLst/>
          </a:prstGeom>
        </p:spPr>
      </p:pic>
      <p:sp>
        <p:nvSpPr>
          <p:cNvPr id="11" name="动作按钮: 前进或下一项 10">
            <a:hlinkClick r:id="rId5"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2" name="图片 11"/>
          <p:cNvPicPr>
            <a:picLocks noChangeAspect="1"/>
          </p:cNvPicPr>
          <p:nvPr/>
        </p:nvPicPr>
        <p:blipFill>
          <a:blip r:embed="rId6"/>
          <a:stretch>
            <a:fillRect/>
          </a:stretch>
        </p:blipFill>
        <p:spPr>
          <a:xfrm>
            <a:off x="9543145" y="6175691"/>
            <a:ext cx="1254522" cy="627261"/>
          </a:xfrm>
          <a:prstGeom prst="rect">
            <a:avLst/>
          </a:prstGeom>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 descr="NanoCAM4-5M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5774" y="194438"/>
            <a:ext cx="2687853" cy="1073154"/>
          </a:xfrm>
          <a:prstGeom prst="rect">
            <a:avLst/>
          </a:prstGeom>
          <a:noFill/>
          <a:ln w="38100" algn="in">
            <a:solidFill>
              <a:srgbClr val="FFC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2326510" y="411480"/>
            <a:ext cx="9027289" cy="978726"/>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XYZCB</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车削光学刀具路径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570207" cy="4525963"/>
          </a:xfrm>
        </p:spPr>
        <p:txBody>
          <a:bodyPr/>
          <a:lstStyle/>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旋转时利用</a:t>
            </a:r>
            <a:r>
              <a:rPr lang="en-US" altLang="zh-CN" sz="2000" dirty="0">
                <a:latin typeface="等线" panose="02010600030101010101" pitchFamily="2" charset="-122"/>
                <a:ea typeface="等线" panose="02010600030101010101" pitchFamily="2" charset="-122"/>
              </a:rPr>
              <a:t>B</a:t>
            </a:r>
            <a:r>
              <a:rPr lang="zh-CN" altLang="en-US" sz="2000" dirty="0">
                <a:latin typeface="等线" panose="02010600030101010101" pitchFamily="2" charset="-122"/>
                <a:ea typeface="等线" panose="02010600030101010101" pitchFamily="2" charset="-122"/>
              </a:rPr>
              <a:t>轴或</a:t>
            </a:r>
            <a:r>
              <a:rPr lang="en-US" altLang="zh-CN" sz="2000" dirty="0">
                <a:latin typeface="等线" panose="02010600030101010101" pitchFamily="2" charset="-122"/>
                <a:ea typeface="等线" panose="02010600030101010101" pitchFamily="2" charset="-122"/>
              </a:rPr>
              <a:t>Y</a:t>
            </a:r>
            <a:r>
              <a:rPr lang="zh-CN" altLang="en-US" sz="2000" dirty="0">
                <a:latin typeface="等线" panose="02010600030101010101" pitchFamily="2" charset="-122"/>
                <a:ea typeface="等线" panose="02010600030101010101" pitchFamily="2" charset="-122"/>
              </a:rPr>
              <a:t>轴可以减轻或避免刀具角度干涉的问题。</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刀具轴控制的选项包括</a:t>
            </a:r>
            <a:r>
              <a:rPr lang="en-US" sz="2000" dirty="0">
                <a:latin typeface="等线" panose="02010600030101010101" pitchFamily="2" charset="-122"/>
                <a:ea typeface="等线" panose="02010600030101010101" pitchFamily="2" charset="-122"/>
              </a:rPr>
              <a:t>:</a:t>
            </a:r>
            <a:endParaRPr 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绕</a:t>
            </a:r>
            <a:r>
              <a:rPr lang="en-US" altLang="zh-CN" sz="2000" dirty="0">
                <a:latin typeface="等线" panose="02010600030101010101" pitchFamily="2" charset="-122"/>
                <a:ea typeface="等线" panose="02010600030101010101" pitchFamily="2" charset="-122"/>
              </a:rPr>
              <a:t>X</a:t>
            </a:r>
            <a:r>
              <a:rPr lang="zh-CN" altLang="en-US" sz="2000" dirty="0">
                <a:latin typeface="等线" panose="02010600030101010101" pitchFamily="2" charset="-122"/>
                <a:ea typeface="等线" panose="02010600030101010101" pitchFamily="2" charset="-122"/>
              </a:rPr>
              <a:t>旋转四轴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绕</a:t>
            </a:r>
            <a:r>
              <a:rPr lang="en-US" altLang="zh-CN" sz="2000" dirty="0">
                <a:latin typeface="等线" panose="02010600030101010101" pitchFamily="2" charset="-122"/>
                <a:ea typeface="等线" panose="02010600030101010101" pitchFamily="2" charset="-122"/>
              </a:rPr>
              <a:t>Y</a:t>
            </a:r>
            <a:r>
              <a:rPr lang="zh-CN" altLang="en-US" sz="2000" dirty="0">
                <a:latin typeface="等线" panose="02010600030101010101" pitchFamily="2" charset="-122"/>
                <a:ea typeface="等线" panose="02010600030101010101" pitchFamily="2" charset="-122"/>
              </a:rPr>
              <a:t>轴旋转四轴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绕</a:t>
            </a:r>
            <a:r>
              <a:rPr lang="en-US" altLang="zh-CN" sz="2000" dirty="0">
                <a:latin typeface="等线" panose="02010600030101010101" pitchFamily="2" charset="-122"/>
                <a:ea typeface="等线" panose="02010600030101010101" pitchFamily="2" charset="-122"/>
              </a:rPr>
              <a:t>R</a:t>
            </a:r>
            <a:r>
              <a:rPr lang="zh-CN" altLang="en-US" sz="2000" dirty="0">
                <a:latin typeface="等线" panose="02010600030101010101" pitchFamily="2" charset="-122"/>
                <a:ea typeface="等线" panose="02010600030101010101" pitchFamily="2" charset="-122"/>
              </a:rPr>
              <a:t>旋转四轴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五轴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六轴</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378" y="893950"/>
            <a:ext cx="1147333" cy="114733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935" y="893950"/>
            <a:ext cx="1147333" cy="114733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986" y="893950"/>
            <a:ext cx="1147333" cy="1147333"/>
          </a:xfrm>
          <a:prstGeom prst="rect">
            <a:avLst/>
          </a:prstGeom>
        </p:spPr>
      </p:pic>
      <p:pic>
        <p:nvPicPr>
          <p:cNvPr id="13" name="Picture 12"/>
          <p:cNvPicPr>
            <a:picLocks noChangeAspect="1"/>
          </p:cNvPicPr>
          <p:nvPr/>
        </p:nvPicPr>
        <p:blipFill rotWithShape="1">
          <a:blip r:embed="rId5"/>
          <a:srcRect/>
          <a:stretch>
            <a:fillRect/>
          </a:stretch>
        </p:blipFill>
        <p:spPr>
          <a:xfrm>
            <a:off x="5179807" y="2251278"/>
            <a:ext cx="5394629" cy="3777045"/>
          </a:xfrm>
          <a:prstGeom prst="rect">
            <a:avLst/>
          </a:prstGeom>
        </p:spPr>
      </p:pic>
      <p:pic>
        <p:nvPicPr>
          <p:cNvPr id="14" name="图片 13"/>
          <p:cNvPicPr>
            <a:picLocks noChangeAspect="1"/>
          </p:cNvPicPr>
          <p:nvPr/>
        </p:nvPicPr>
        <p:blipFill>
          <a:blip r:embed="rId6"/>
          <a:stretch>
            <a:fillRect/>
          </a:stretch>
        </p:blipFill>
        <p:spPr>
          <a:xfrm>
            <a:off x="9543145" y="6175691"/>
            <a:ext cx="1254522" cy="627261"/>
          </a:xfrm>
          <a:prstGeom prst="rect">
            <a:avLst/>
          </a:prstGeom>
        </p:spPr>
      </p:pic>
      <p:sp>
        <p:nvSpPr>
          <p:cNvPr id="15" name="动作按钮: 前进或下一项 14">
            <a:hlinkClick r:id="rId7"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604" y="429768"/>
            <a:ext cx="9938795" cy="960438"/>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XYZCB</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铣削光学刀具路径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225962" cy="4525963"/>
          </a:xfrm>
        </p:spPr>
        <p:txBody>
          <a:bodyPr/>
          <a:lstStyle/>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旋转时利用</a:t>
            </a:r>
            <a:r>
              <a:rPr lang="en-US" altLang="zh-CN" sz="2000" dirty="0">
                <a:latin typeface="等线" panose="02010600030101010101" pitchFamily="2" charset="-122"/>
                <a:ea typeface="等线" panose="02010600030101010101" pitchFamily="2" charset="-122"/>
              </a:rPr>
              <a:t>B</a:t>
            </a:r>
            <a:r>
              <a:rPr lang="zh-CN" altLang="en-US" sz="2000" dirty="0">
                <a:latin typeface="等线" panose="02010600030101010101" pitchFamily="2" charset="-122"/>
                <a:ea typeface="等线" panose="02010600030101010101" pitchFamily="2" charset="-122"/>
              </a:rPr>
              <a:t>轴或</a:t>
            </a:r>
            <a:r>
              <a:rPr lang="en-US" altLang="zh-CN" sz="2000" dirty="0">
                <a:latin typeface="等线" panose="02010600030101010101" pitchFamily="2" charset="-122"/>
                <a:ea typeface="等线" panose="02010600030101010101" pitchFamily="2" charset="-122"/>
              </a:rPr>
              <a:t>Y</a:t>
            </a:r>
            <a:r>
              <a:rPr lang="zh-CN" altLang="en-US" sz="2000" dirty="0">
                <a:latin typeface="等线" panose="02010600030101010101" pitchFamily="2" charset="-122"/>
                <a:ea typeface="等线" panose="02010600030101010101" pitchFamily="2" charset="-122"/>
              </a:rPr>
              <a:t>轴可以减轻或避免刀具角度干涉的问题。</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刀具轴控制的选项包括</a:t>
            </a:r>
            <a:r>
              <a:rPr lang="en-US" sz="2000" dirty="0">
                <a:latin typeface="等线" panose="02010600030101010101" pitchFamily="2" charset="-122"/>
                <a:ea typeface="等线" panose="02010600030101010101" pitchFamily="2" charset="-122"/>
              </a:rPr>
              <a:t>:</a:t>
            </a:r>
            <a:endParaRPr 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绕</a:t>
            </a:r>
            <a:r>
              <a:rPr lang="en-US" altLang="zh-CN" sz="2000" dirty="0">
                <a:latin typeface="等线" panose="02010600030101010101" pitchFamily="2" charset="-122"/>
                <a:ea typeface="等线" panose="02010600030101010101" pitchFamily="2" charset="-122"/>
              </a:rPr>
              <a:t>X</a:t>
            </a:r>
            <a:r>
              <a:rPr lang="zh-CN" altLang="en-US" sz="2000" dirty="0">
                <a:latin typeface="等线" panose="02010600030101010101" pitchFamily="2" charset="-122"/>
                <a:ea typeface="等线" panose="02010600030101010101" pitchFamily="2" charset="-122"/>
              </a:rPr>
              <a:t>旋转四轴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绕</a:t>
            </a:r>
            <a:r>
              <a:rPr lang="en-US" altLang="zh-CN" sz="2000" dirty="0">
                <a:latin typeface="等线" panose="02010600030101010101" pitchFamily="2" charset="-122"/>
                <a:ea typeface="等线" panose="02010600030101010101" pitchFamily="2" charset="-122"/>
              </a:rPr>
              <a:t>Y</a:t>
            </a:r>
            <a:r>
              <a:rPr lang="zh-CN" altLang="en-US" sz="2000" dirty="0">
                <a:latin typeface="等线" panose="02010600030101010101" pitchFamily="2" charset="-122"/>
                <a:ea typeface="等线" panose="02010600030101010101" pitchFamily="2" charset="-122"/>
              </a:rPr>
              <a:t>轴旋转四轴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绕</a:t>
            </a:r>
            <a:r>
              <a:rPr lang="en-US" altLang="zh-CN" sz="2000" dirty="0">
                <a:latin typeface="等线" panose="02010600030101010101" pitchFamily="2" charset="-122"/>
                <a:ea typeface="等线" panose="02010600030101010101" pitchFamily="2" charset="-122"/>
              </a:rPr>
              <a:t>R</a:t>
            </a:r>
            <a:r>
              <a:rPr lang="zh-CN" altLang="en-US" sz="2000" dirty="0">
                <a:latin typeface="等线" panose="02010600030101010101" pitchFamily="2" charset="-122"/>
                <a:ea typeface="等线" panose="02010600030101010101" pitchFamily="2" charset="-122"/>
              </a:rPr>
              <a:t>旋转四轴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五轴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六轴</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439399" y="925315"/>
            <a:ext cx="1143000" cy="114300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6696" y="925315"/>
            <a:ext cx="1143001" cy="1151931"/>
          </a:xfrm>
          <a:prstGeom prst="rect">
            <a:avLst/>
          </a:prstGeom>
        </p:spPr>
      </p:pic>
      <p:pic>
        <p:nvPicPr>
          <p:cNvPr id="7" name="Picture 20" descr="NanoCAM4-5M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4" y="194438"/>
            <a:ext cx="2687853" cy="1073154"/>
          </a:xfrm>
          <a:prstGeom prst="rect">
            <a:avLst/>
          </a:prstGeom>
          <a:noFill/>
          <a:ln w="38100" algn="in">
            <a:solidFill>
              <a:srgbClr val="FFC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9" name="Picture 8"/>
          <p:cNvPicPr>
            <a:picLocks noChangeAspect="1"/>
          </p:cNvPicPr>
          <p:nvPr/>
        </p:nvPicPr>
        <p:blipFill rotWithShape="1">
          <a:blip r:embed="rId4"/>
          <a:srcRect/>
          <a:stretch>
            <a:fillRect/>
          </a:stretch>
        </p:blipFill>
        <p:spPr>
          <a:xfrm>
            <a:off x="5131450" y="2228126"/>
            <a:ext cx="6024197" cy="3827710"/>
          </a:xfrm>
          <a:prstGeom prst="rect">
            <a:avLst/>
          </a:prstGeom>
        </p:spPr>
      </p:pic>
      <p:sp>
        <p:nvSpPr>
          <p:cNvPr id="10" name="动作按钮: 前进或下一项 9">
            <a:hlinkClick r:id="rId5"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11" name="图片 10"/>
          <p:cNvPicPr>
            <a:picLocks noChangeAspect="1"/>
          </p:cNvPicPr>
          <p:nvPr/>
        </p:nvPicPr>
        <p:blipFill>
          <a:blip r:embed="rId6"/>
          <a:stretch>
            <a:fillRect/>
          </a:stretch>
        </p:blipFill>
        <p:spPr>
          <a:xfrm>
            <a:off x="9543145" y="6175691"/>
            <a:ext cx="1254522" cy="627261"/>
          </a:xfrm>
          <a:prstGeom prst="rect">
            <a:avLst/>
          </a:prstGeom>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868" y="457200"/>
            <a:ext cx="9510532" cy="933006"/>
          </a:xfrm>
        </p:spPr>
        <p:txBody>
          <a:bodyPr/>
          <a:lstStyle/>
          <a:p>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XYZCB</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刨削光学刀具路径</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941346" cy="4525963"/>
          </a:xfrm>
        </p:spPr>
        <p:txBody>
          <a:bodyPr/>
          <a:lstStyle/>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旋转时利用</a:t>
            </a:r>
            <a:r>
              <a:rPr lang="en-US" altLang="zh-CN" sz="2000" dirty="0">
                <a:latin typeface="等线" panose="02010600030101010101" pitchFamily="2" charset="-122"/>
                <a:ea typeface="等线" panose="02010600030101010101" pitchFamily="2" charset="-122"/>
              </a:rPr>
              <a:t>B</a:t>
            </a:r>
            <a:r>
              <a:rPr lang="zh-CN" altLang="en-US" sz="2000" dirty="0">
                <a:latin typeface="等线" panose="02010600030101010101" pitchFamily="2" charset="-122"/>
                <a:ea typeface="等线" panose="02010600030101010101" pitchFamily="2" charset="-122"/>
              </a:rPr>
              <a:t>轴或</a:t>
            </a:r>
            <a:r>
              <a:rPr lang="en-US" altLang="zh-CN" sz="2000" dirty="0">
                <a:latin typeface="等线" panose="02010600030101010101" pitchFamily="2" charset="-122"/>
                <a:ea typeface="等线" panose="02010600030101010101" pitchFamily="2" charset="-122"/>
              </a:rPr>
              <a:t>Y</a:t>
            </a:r>
            <a:r>
              <a:rPr lang="zh-CN" altLang="en-US" sz="2000" dirty="0">
                <a:latin typeface="等线" panose="02010600030101010101" pitchFamily="2" charset="-122"/>
                <a:ea typeface="等线" panose="02010600030101010101" pitchFamily="2" charset="-122"/>
              </a:rPr>
              <a:t>轴可以减轻或避免刀具角度干涉的问题。</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刀具轴控制的选项包括</a:t>
            </a:r>
            <a:r>
              <a:rPr lang="en-US" sz="2000" dirty="0">
                <a:latin typeface="等线" panose="02010600030101010101" pitchFamily="2" charset="-122"/>
                <a:ea typeface="等线" panose="02010600030101010101" pitchFamily="2" charset="-122"/>
              </a:rPr>
              <a:t>:</a:t>
            </a:r>
            <a:endParaRPr 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绕</a:t>
            </a:r>
            <a:r>
              <a:rPr lang="en-US" altLang="zh-CN" sz="2000" dirty="0">
                <a:latin typeface="等线" panose="02010600030101010101" pitchFamily="2" charset="-122"/>
                <a:ea typeface="等线" panose="02010600030101010101" pitchFamily="2" charset="-122"/>
              </a:rPr>
              <a:t>X</a:t>
            </a:r>
            <a:r>
              <a:rPr lang="zh-CN" altLang="en-US" sz="2000" dirty="0">
                <a:latin typeface="等线" panose="02010600030101010101" pitchFamily="2" charset="-122"/>
                <a:ea typeface="等线" panose="02010600030101010101" pitchFamily="2" charset="-122"/>
              </a:rPr>
              <a:t>旋转四轴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绕</a:t>
            </a:r>
            <a:r>
              <a:rPr lang="en-US" altLang="zh-CN" sz="2000" dirty="0">
                <a:latin typeface="等线" panose="02010600030101010101" pitchFamily="2" charset="-122"/>
                <a:ea typeface="等线" panose="02010600030101010101" pitchFamily="2" charset="-122"/>
              </a:rPr>
              <a:t>Y</a:t>
            </a:r>
            <a:r>
              <a:rPr lang="zh-CN" altLang="en-US" sz="2000" dirty="0">
                <a:latin typeface="等线" panose="02010600030101010101" pitchFamily="2" charset="-122"/>
                <a:ea typeface="等线" panose="02010600030101010101" pitchFamily="2" charset="-122"/>
              </a:rPr>
              <a:t>轴旋转四轴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绕</a:t>
            </a:r>
            <a:r>
              <a:rPr lang="en-US" altLang="zh-CN" sz="2000" dirty="0">
                <a:latin typeface="等线" panose="02010600030101010101" pitchFamily="2" charset="-122"/>
                <a:ea typeface="等线" panose="02010600030101010101" pitchFamily="2" charset="-122"/>
              </a:rPr>
              <a:t>R</a:t>
            </a:r>
            <a:r>
              <a:rPr lang="zh-CN" altLang="en-US" sz="2000" dirty="0">
                <a:latin typeface="等线" panose="02010600030101010101" pitchFamily="2" charset="-122"/>
                <a:ea typeface="等线" panose="02010600030101010101" pitchFamily="2" charset="-122"/>
              </a:rPr>
              <a:t>旋转四轴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五轴</a:t>
            </a:r>
            <a:endParaRPr lang="zh-CN" altLang="en-US" sz="2000" dirty="0">
              <a:latin typeface="等线" panose="02010600030101010101" pitchFamily="2" charset="-122"/>
              <a:ea typeface="等线" panose="02010600030101010101" pitchFamily="2" charset="-122"/>
            </a:endParaRPr>
          </a:p>
          <a:p>
            <a:pPr lvl="1">
              <a:buFont typeface="Arial" panose="020B0604020202020204" pitchFamily="34" charset="0"/>
              <a:buChar char="•"/>
            </a:pPr>
            <a:r>
              <a:rPr lang="zh-CN" altLang="en-US" sz="2000" dirty="0">
                <a:latin typeface="等线" panose="02010600030101010101" pitchFamily="2" charset="-122"/>
                <a:ea typeface="等线" panose="02010600030101010101" pitchFamily="2" charset="-122"/>
              </a:rPr>
              <a:t>六轴</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90904" y="247207"/>
            <a:ext cx="1131196" cy="1140034"/>
          </a:xfrm>
          <a:prstGeom prst="rect">
            <a:avLst/>
          </a:prstGeom>
        </p:spPr>
      </p:pic>
      <p:pic>
        <p:nvPicPr>
          <p:cNvPr id="6" name="Picture 20" descr="NanoCAM4-5M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74" y="194438"/>
            <a:ext cx="2687853" cy="1073154"/>
          </a:xfrm>
          <a:prstGeom prst="rect">
            <a:avLst/>
          </a:prstGeom>
          <a:noFill/>
          <a:ln w="38100" algn="in">
            <a:solidFill>
              <a:srgbClr val="FFC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5" name="Picture 4"/>
          <p:cNvPicPr>
            <a:picLocks noChangeAspect="1"/>
          </p:cNvPicPr>
          <p:nvPr/>
        </p:nvPicPr>
        <p:blipFill rotWithShape="1">
          <a:blip r:embed="rId3"/>
          <a:srcRect/>
          <a:stretch>
            <a:fillRect/>
          </a:stretch>
        </p:blipFill>
        <p:spPr>
          <a:xfrm>
            <a:off x="6277448" y="1667657"/>
            <a:ext cx="4313456" cy="4430903"/>
          </a:xfrm>
          <a:prstGeom prst="rect">
            <a:avLst/>
          </a:prstGeom>
        </p:spPr>
      </p:pic>
      <p:pic>
        <p:nvPicPr>
          <p:cNvPr id="9" name="图片 8"/>
          <p:cNvPicPr>
            <a:picLocks noChangeAspect="1"/>
          </p:cNvPicPr>
          <p:nvPr/>
        </p:nvPicPr>
        <p:blipFill>
          <a:blip r:embed="rId4"/>
          <a:stretch>
            <a:fillRect/>
          </a:stretch>
        </p:blipFill>
        <p:spPr>
          <a:xfrm>
            <a:off x="9543145" y="6175691"/>
            <a:ext cx="1254522" cy="627261"/>
          </a:xfrm>
          <a:prstGeom prst="rect">
            <a:avLst/>
          </a:prstGeom>
        </p:spPr>
      </p:pic>
      <p:sp>
        <p:nvSpPr>
          <p:cNvPr id="10" name="动作按钮: 前进或下一项 9">
            <a:hlinkClick r:id="rId5"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刀具路径方向</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597408" y="1680400"/>
            <a:ext cx="5360894" cy="4525963"/>
          </a:xfrm>
        </p:spPr>
        <p:txBody>
          <a:bodyPr/>
          <a:lstStyle/>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刀具路径方向允许以平移和旋转方式移动刀具路径的位置。</a:t>
            </a:r>
            <a:endParaRPr lang="zh-CN" altLang="en-US" sz="2000" dirty="0">
              <a:latin typeface="等线" panose="02010600030101010101" pitchFamily="2" charset="-122"/>
              <a:ea typeface="等线" panose="02010600030101010101" pitchFamily="2" charset="-122"/>
            </a:endParaRPr>
          </a:p>
          <a:p>
            <a:endParaRPr lang="en-US" dirty="0"/>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5" name="Picture 20" descr="NanoCAM4-5M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5774" y="194438"/>
            <a:ext cx="2687853" cy="1073154"/>
          </a:xfrm>
          <a:prstGeom prst="rect">
            <a:avLst/>
          </a:prstGeom>
          <a:noFill/>
          <a:ln w="38100" algn="in">
            <a:solidFill>
              <a:srgbClr val="FFC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6" name="Picture 5"/>
          <p:cNvPicPr>
            <a:picLocks noChangeAspect="1"/>
          </p:cNvPicPr>
          <p:nvPr/>
        </p:nvPicPr>
        <p:blipFill rotWithShape="1">
          <a:blip r:embed="rId2"/>
          <a:srcRect/>
          <a:stretch>
            <a:fillRect/>
          </a:stretch>
        </p:blipFill>
        <p:spPr>
          <a:xfrm>
            <a:off x="6379464" y="1680400"/>
            <a:ext cx="5202936" cy="3840165"/>
          </a:xfrm>
          <a:prstGeom prst="rect">
            <a:avLst/>
          </a:prstGeom>
        </p:spPr>
      </p:pic>
      <p:sp>
        <p:nvSpPr>
          <p:cNvPr id="7" name="动作按钮: 前进或下一项 6">
            <a:hlinkClick r:id="rId3"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8" name="图片 7"/>
          <p:cNvPicPr>
            <a:picLocks noChangeAspect="1"/>
          </p:cNvPicPr>
          <p:nvPr/>
        </p:nvPicPr>
        <p:blipFill>
          <a:blip r:embed="rId4"/>
          <a:stretch>
            <a:fillRect/>
          </a:stretch>
        </p:blipFill>
        <p:spPr>
          <a:xfrm>
            <a:off x="9543145" y="6175691"/>
            <a:ext cx="1254522" cy="627261"/>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1143000"/>
          </a:xfrm>
        </p:spPr>
        <p:txBody>
          <a:bodyPr/>
          <a:lstStyle/>
          <a:p>
            <a:r>
              <a:rPr lang="en-US" b="1"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NanoCAM4 </a:t>
            </a:r>
            <a:r>
              <a:rPr lang="zh-CN" altLang="en-US" b="1"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版本</a:t>
            </a:r>
            <a:endParaRPr lang="en-US" b="1"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grpSp>
        <p:nvGrpSpPr>
          <p:cNvPr id="3" name="Group 2"/>
          <p:cNvGrpSpPr/>
          <p:nvPr/>
        </p:nvGrpSpPr>
        <p:grpSpPr>
          <a:xfrm>
            <a:off x="640824" y="1097280"/>
            <a:ext cx="11400256" cy="4624790"/>
            <a:chOff x="640824" y="1097280"/>
            <a:chExt cx="11400256" cy="4624790"/>
          </a:xfrm>
        </p:grpSpPr>
        <p:pic>
          <p:nvPicPr>
            <p:cNvPr id="8" name="Picture 23" descr="NanoCAM4-2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0825" y="1212150"/>
              <a:ext cx="2550568" cy="109964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pic>
        <p:sp>
          <p:nvSpPr>
            <p:cNvPr id="10" name="Text Box 24"/>
            <p:cNvSpPr txBox="1">
              <a:spLocks noChangeArrowheads="1"/>
            </p:cNvSpPr>
            <p:nvPr/>
          </p:nvSpPr>
          <p:spPr bwMode="auto">
            <a:xfrm>
              <a:off x="881853" y="2090340"/>
              <a:ext cx="2068512"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lstStyle/>
            <a:p>
              <a:pPr algn="ctr"/>
              <a:r>
                <a:rPr lang="zh-CN" altLang="en-US" sz="1200" b="1" u="sng" dirty="0">
                  <a:solidFill>
                    <a:srgbClr val="4A5459"/>
                  </a:solidFill>
                  <a:latin typeface="字体视界-星之翼体" panose="02000500000000000000" pitchFamily="2" charset="-122"/>
                  <a:ea typeface="字体视界-星之翼体" panose="02000500000000000000" pitchFamily="2" charset="-122"/>
                </a:rPr>
                <a:t>两轴金刚石车削</a:t>
              </a:r>
              <a:endParaRPr lang="en-US" altLang="en-US" sz="2000" b="1" u="sng" dirty="0">
                <a:solidFill>
                  <a:srgbClr val="4A5459"/>
                </a:solidFill>
                <a:latin typeface="字体视界-星之翼体" panose="02000500000000000000" pitchFamily="2" charset="-122"/>
                <a:ea typeface="字体视界-星之翼体" panose="02000500000000000000" pitchFamily="2" charset="-122"/>
              </a:endParaRPr>
            </a:p>
          </p:txBody>
        </p:sp>
        <p:pic>
          <p:nvPicPr>
            <p:cNvPr id="11" name="Picture 19" descr="NanoCAM4-3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573" y="1212150"/>
              <a:ext cx="2433476" cy="109964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21"/>
            <p:cNvSpPr txBox="1">
              <a:spLocks noChangeArrowheads="1"/>
            </p:cNvSpPr>
            <p:nvPr/>
          </p:nvSpPr>
          <p:spPr bwMode="auto">
            <a:xfrm>
              <a:off x="3505572" y="2090340"/>
              <a:ext cx="2363307" cy="221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lstStyle/>
            <a:p>
              <a:pPr algn="ctr"/>
              <a:r>
                <a:rPr lang="zh-CN" altLang="en-US" sz="1200" u="sng" dirty="0">
                  <a:solidFill>
                    <a:srgbClr val="4A5459"/>
                  </a:solidFill>
                  <a:latin typeface="字体视界-星之翼体" panose="02000500000000000000" pitchFamily="2" charset="-122"/>
                  <a:ea typeface="字体视界-星之翼体" panose="02000500000000000000" pitchFamily="2" charset="-122"/>
                </a:rPr>
                <a:t>三轴自由曲面车削</a:t>
              </a:r>
              <a:endParaRPr lang="en-US" altLang="en-US" sz="2000" u="sng" dirty="0">
                <a:solidFill>
                  <a:srgbClr val="4A5459"/>
                </a:solidFill>
                <a:latin typeface="字体视界-星之翼体" panose="02000500000000000000" pitchFamily="2" charset="-122"/>
                <a:ea typeface="字体视界-星之翼体" panose="02000500000000000000" pitchFamily="2" charset="-122"/>
              </a:endParaRPr>
            </a:p>
          </p:txBody>
        </p:sp>
        <p:pic>
          <p:nvPicPr>
            <p:cNvPr id="13" name="Picture 17" descr="NanoCAM4-3M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440" y="1210508"/>
              <a:ext cx="2662110" cy="107479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4" name="Text Box 18"/>
            <p:cNvSpPr txBox="1">
              <a:spLocks noChangeArrowheads="1"/>
            </p:cNvSpPr>
            <p:nvPr/>
          </p:nvSpPr>
          <p:spPr bwMode="auto">
            <a:xfrm>
              <a:off x="6369619" y="2081425"/>
              <a:ext cx="2515144"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lstStyle/>
            <a:p>
              <a:pPr algn="ctr"/>
              <a:r>
                <a:rPr lang="zh-CN" altLang="en-US" sz="1200" u="sng" dirty="0">
                  <a:solidFill>
                    <a:srgbClr val="4A5459"/>
                  </a:solidFill>
                  <a:latin typeface="字体视界-星之翼体" panose="02000500000000000000" pitchFamily="2" charset="-122"/>
                  <a:ea typeface="字体视界-星之翼体" panose="02000500000000000000" pitchFamily="2" charset="-122"/>
                </a:rPr>
                <a:t>三轴铣削、车削</a:t>
              </a:r>
              <a:endParaRPr lang="en-US" altLang="en-US" sz="2000" u="sng" dirty="0">
                <a:solidFill>
                  <a:srgbClr val="4A5459"/>
                </a:solidFill>
                <a:latin typeface="字体视界-星之翼体" panose="02000500000000000000" pitchFamily="2" charset="-122"/>
                <a:ea typeface="字体视界-星之翼体" panose="02000500000000000000" pitchFamily="2" charset="-122"/>
              </a:endParaRPr>
            </a:p>
          </p:txBody>
        </p:sp>
        <p:pic>
          <p:nvPicPr>
            <p:cNvPr id="15" name="Picture 20" descr="NanoCAM4-5M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4587" y="1212150"/>
              <a:ext cx="2687853" cy="107315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6" name="Text Box 22"/>
            <p:cNvSpPr txBox="1">
              <a:spLocks noChangeArrowheads="1"/>
            </p:cNvSpPr>
            <p:nvPr/>
          </p:nvSpPr>
          <p:spPr bwMode="auto">
            <a:xfrm>
              <a:off x="9273086" y="2081425"/>
              <a:ext cx="2650854"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lstStyle/>
            <a:p>
              <a:pPr algn="ctr"/>
              <a:r>
                <a:rPr lang="zh-CN" altLang="en-US" sz="1200" u="sng" dirty="0">
                  <a:solidFill>
                    <a:srgbClr val="4A5459"/>
                  </a:solidFill>
                  <a:latin typeface="字体视界-星之翼体" panose="02000500000000000000" pitchFamily="2" charset="-122"/>
                  <a:ea typeface="字体视界-星之翼体" panose="02000500000000000000" pitchFamily="2" charset="-122"/>
                </a:rPr>
                <a:t>五轴铣削、车削</a:t>
              </a:r>
              <a:endParaRPr lang="en-US" altLang="en-US" sz="1200" u="sng" dirty="0">
                <a:solidFill>
                  <a:srgbClr val="4A5459"/>
                </a:solidFill>
                <a:latin typeface="字体视界-星之翼体" panose="02000500000000000000" pitchFamily="2" charset="-122"/>
                <a:ea typeface="字体视界-星之翼体" panose="02000500000000000000" pitchFamily="2" charset="-122"/>
              </a:endParaRPr>
            </a:p>
          </p:txBody>
        </p:sp>
        <p:sp>
          <p:nvSpPr>
            <p:cNvPr id="6" name="TextBox 5"/>
            <p:cNvSpPr txBox="1"/>
            <p:nvPr/>
          </p:nvSpPr>
          <p:spPr>
            <a:xfrm>
              <a:off x="710552" y="2384637"/>
              <a:ext cx="2480841" cy="2308324"/>
            </a:xfrm>
            <a:prstGeom prst="rect">
              <a:avLst/>
            </a:prstGeom>
            <a:noFill/>
          </p:spPr>
          <p:txBody>
            <a:bodyPr wrap="square" rtlCol="0">
              <a:spAutoFit/>
            </a:bodyPr>
            <a:lstStyle/>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金刚石刀具设置</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STEP / IGES</a:t>
              </a:r>
              <a:r>
                <a:rPr lang="zh-CN" altLang="en-US" sz="1200" b="1" dirty="0">
                  <a:solidFill>
                    <a:srgbClr val="4A5459"/>
                  </a:solidFill>
                  <a:latin typeface="等线" panose="02010600030101010101" pitchFamily="2" charset="-122"/>
                  <a:ea typeface="等线" panose="02010600030101010101" pitchFamily="2" charset="-122"/>
                </a:rPr>
                <a:t>导入</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超精密</a:t>
              </a:r>
              <a:r>
                <a:rPr lang="en-US" altLang="zh-CN" sz="1200" b="1" dirty="0">
                  <a:solidFill>
                    <a:srgbClr val="4A5459"/>
                  </a:solidFill>
                  <a:latin typeface="等线" panose="02010600030101010101" pitchFamily="2" charset="-122"/>
                  <a:ea typeface="等线" panose="02010600030101010101" pitchFamily="2" charset="-122"/>
                </a:rPr>
                <a:t>STEP / IGES</a:t>
              </a:r>
              <a:r>
                <a:rPr lang="zh-CN" altLang="en-US" sz="1200" b="1" dirty="0">
                  <a:solidFill>
                    <a:srgbClr val="4A5459"/>
                  </a:solidFill>
                  <a:latin typeface="等线" panose="02010600030101010101" pitchFamily="2" charset="-122"/>
                  <a:ea typeface="等线" panose="02010600030101010101" pitchFamily="2" charset="-122"/>
                </a:rPr>
                <a:t>导出</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点云导入</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多段非球面</a:t>
              </a:r>
              <a:endParaRPr lang="en-US" altLang="zh-CN"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Forbes</a:t>
              </a:r>
              <a:r>
                <a:rPr lang="zh-CN" altLang="en-US" sz="1200" b="1" dirty="0">
                  <a:solidFill>
                    <a:srgbClr val="4A5459"/>
                  </a:solidFill>
                  <a:latin typeface="等线" panose="02010600030101010101" pitchFamily="2" charset="-122"/>
                  <a:ea typeface="等线" panose="02010600030101010101" pitchFamily="2" charset="-122"/>
                </a:rPr>
                <a:t>非球面</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倒圆角</a:t>
              </a:r>
              <a:endParaRPr lang="en-US" altLang="zh-CN"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XZ</a:t>
              </a:r>
              <a:r>
                <a:rPr lang="zh-CN" altLang="en-US" sz="1200" b="1" dirty="0">
                  <a:solidFill>
                    <a:srgbClr val="4A5459"/>
                  </a:solidFill>
                  <a:latin typeface="等线" panose="02010600030101010101" pitchFamily="2" charset="-122"/>
                  <a:ea typeface="等线" panose="02010600030101010101" pitchFamily="2" charset="-122"/>
                </a:rPr>
                <a:t>面车削</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XZ</a:t>
              </a:r>
              <a:r>
                <a:rPr lang="zh-CN" altLang="en-US" sz="1200" b="1" dirty="0">
                  <a:solidFill>
                    <a:srgbClr val="4A5459"/>
                  </a:solidFill>
                  <a:latin typeface="等线" panose="02010600030101010101" pitchFamily="2" charset="-122"/>
                  <a:ea typeface="等线" panose="02010600030101010101" pitchFamily="2" charset="-122"/>
                </a:rPr>
                <a:t>外径车削</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2D</a:t>
              </a:r>
              <a:r>
                <a:rPr lang="zh-CN" altLang="en-US" sz="1200" b="1" dirty="0">
                  <a:solidFill>
                    <a:srgbClr val="4A5459"/>
                  </a:solidFill>
                  <a:latin typeface="等线" panose="02010600030101010101" pitchFamily="2" charset="-122"/>
                  <a:ea typeface="等线" panose="02010600030101010101" pitchFamily="2" charset="-122"/>
                </a:rPr>
                <a:t>测量校正</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表面分析</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刀具路径模拟</a:t>
              </a:r>
              <a:r>
                <a:rPr lang="en-US" altLang="zh-CN" sz="1200" b="1" dirty="0">
                  <a:solidFill>
                    <a:srgbClr val="4A5459"/>
                  </a:solidFill>
                  <a:latin typeface="等线" panose="02010600030101010101" pitchFamily="2" charset="-122"/>
                  <a:ea typeface="等线" panose="02010600030101010101" pitchFamily="2" charset="-122"/>
                </a:rPr>
                <a:t>/</a:t>
              </a:r>
              <a:r>
                <a:rPr lang="zh-CN" altLang="en-US" sz="1200" b="1" dirty="0">
                  <a:solidFill>
                    <a:srgbClr val="4A5459"/>
                  </a:solidFill>
                  <a:latin typeface="等线" panose="02010600030101010101" pitchFamily="2" charset="-122"/>
                  <a:ea typeface="等线" panose="02010600030101010101" pitchFamily="2" charset="-122"/>
                </a:rPr>
                <a:t>分析</a:t>
              </a:r>
              <a:endParaRPr lang="en-US" sz="2800" b="1" dirty="0">
                <a:solidFill>
                  <a:srgbClr val="4A5459"/>
                </a:solidFill>
                <a:latin typeface="等线" panose="02010600030101010101" pitchFamily="2" charset="-122"/>
                <a:ea typeface="等线" panose="02010600030101010101" pitchFamily="2" charset="-122"/>
              </a:endParaRPr>
            </a:p>
          </p:txBody>
        </p:sp>
        <p:sp>
          <p:nvSpPr>
            <p:cNvPr id="20" name="TextBox 19"/>
            <p:cNvSpPr txBox="1"/>
            <p:nvPr/>
          </p:nvSpPr>
          <p:spPr>
            <a:xfrm>
              <a:off x="3556526" y="2533253"/>
              <a:ext cx="2363308" cy="1754326"/>
            </a:xfrm>
            <a:prstGeom prst="rect">
              <a:avLst/>
            </a:prstGeom>
            <a:noFill/>
          </p:spPr>
          <p:txBody>
            <a:bodyPr wrap="square" rtlCol="0">
              <a:spAutoFit/>
            </a:bodyPr>
            <a:lstStyle/>
            <a:p>
              <a:pPr lvl="0" indent="182880" eaLnBrk="0" hangingPunct="0">
                <a:buSzPts val="1000"/>
              </a:pPr>
              <a:r>
                <a:rPr lang="zh-CN" altLang="en-US" sz="1200" b="1" dirty="0">
                  <a:solidFill>
                    <a:srgbClr val="4A5459"/>
                  </a:solidFill>
                  <a:latin typeface="等线" panose="02010600030101010101" pitchFamily="2" charset="-122"/>
                  <a:ea typeface="等线" panose="02010600030101010101" pitchFamily="2" charset="-122"/>
                </a:rPr>
                <a:t>包含所有两轴功能</a:t>
              </a:r>
              <a:endParaRPr lang="en-US"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XZB</a:t>
              </a:r>
              <a:r>
                <a:rPr lang="zh-CN" altLang="en-US" sz="1200" b="1" dirty="0">
                  <a:solidFill>
                    <a:srgbClr val="4A5459"/>
                  </a:solidFill>
                  <a:latin typeface="等线" panose="02010600030101010101" pitchFamily="2" charset="-122"/>
                  <a:ea typeface="等线" panose="02010600030101010101" pitchFamily="2" charset="-122"/>
                </a:rPr>
                <a:t>车削</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函数方程的自由曲面</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曲线拉伸</a:t>
              </a:r>
              <a:endParaRPr lang="en-US" altLang="zh-CN"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曲面修剪</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曲面变形</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曲面阵列</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XZC</a:t>
              </a:r>
              <a:r>
                <a:rPr lang="zh-CN" altLang="en-US" sz="1200" b="1" dirty="0">
                  <a:solidFill>
                    <a:srgbClr val="4A5459"/>
                  </a:solidFill>
                  <a:latin typeface="等线" panose="02010600030101010101" pitchFamily="2" charset="-122"/>
                  <a:ea typeface="等线" panose="02010600030101010101" pitchFamily="2" charset="-122"/>
                </a:rPr>
                <a:t>车削</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FTS</a:t>
              </a:r>
              <a:r>
                <a:rPr lang="zh-CN" altLang="en-US" sz="1200" b="1" dirty="0">
                  <a:solidFill>
                    <a:srgbClr val="4A5459"/>
                  </a:solidFill>
                  <a:latin typeface="等线" panose="02010600030101010101" pitchFamily="2" charset="-122"/>
                  <a:ea typeface="等线" panose="02010600030101010101" pitchFamily="2" charset="-122"/>
                </a:rPr>
                <a:t>功能</a:t>
              </a:r>
              <a:endParaRPr lang="en-US" sz="2800" b="1" dirty="0">
                <a:solidFill>
                  <a:srgbClr val="4A5459"/>
                </a:solidFill>
                <a:latin typeface="等线" panose="02010600030101010101" pitchFamily="2" charset="-122"/>
                <a:ea typeface="等线" panose="02010600030101010101" pitchFamily="2" charset="-122"/>
              </a:endParaRPr>
            </a:p>
          </p:txBody>
        </p:sp>
        <p:sp>
          <p:nvSpPr>
            <p:cNvPr id="22" name="TextBox 21"/>
            <p:cNvSpPr txBox="1"/>
            <p:nvPr/>
          </p:nvSpPr>
          <p:spPr>
            <a:xfrm>
              <a:off x="6369618" y="2403304"/>
              <a:ext cx="2575933" cy="1015663"/>
            </a:xfrm>
            <a:prstGeom prst="rect">
              <a:avLst/>
            </a:prstGeom>
            <a:noFill/>
          </p:spPr>
          <p:txBody>
            <a:bodyPr wrap="square" rtlCol="0">
              <a:spAutoFit/>
            </a:bodyPr>
            <a:lstStyle/>
            <a:p>
              <a:pPr lvl="0" indent="182880" eaLnBrk="0" hangingPunct="0">
                <a:buSzPts val="1000"/>
              </a:pPr>
              <a:r>
                <a:rPr lang="zh-CN" altLang="en-US" sz="1200" b="1" dirty="0">
                  <a:solidFill>
                    <a:srgbClr val="4A5459"/>
                  </a:solidFill>
                  <a:latin typeface="等线" panose="02010600030101010101" pitchFamily="2" charset="-122"/>
                  <a:ea typeface="等线" panose="02010600030101010101" pitchFamily="2" charset="-122"/>
                </a:rPr>
                <a:t>包含所有三轴自由曲面车削</a:t>
              </a:r>
              <a:endParaRPr lang="en-US"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铣刀类型设置</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XYZ</a:t>
              </a:r>
              <a:r>
                <a:rPr lang="zh-CN" altLang="en-US" sz="1200" b="1" dirty="0">
                  <a:solidFill>
                    <a:srgbClr val="4A5459"/>
                  </a:solidFill>
                  <a:latin typeface="等线" panose="02010600030101010101" pitchFamily="2" charset="-122"/>
                  <a:ea typeface="等线" panose="02010600030101010101" pitchFamily="2" charset="-122"/>
                </a:rPr>
                <a:t>螺旋铣削</a:t>
              </a:r>
              <a:r>
                <a:rPr lang="en-US" altLang="zh-CN" sz="1200" b="1" dirty="0">
                  <a:solidFill>
                    <a:srgbClr val="4A5459"/>
                  </a:solidFill>
                  <a:latin typeface="等线" panose="02010600030101010101" pitchFamily="2" charset="-122"/>
                  <a:ea typeface="等线" panose="02010600030101010101" pitchFamily="2" charset="-122"/>
                </a:rPr>
                <a:t>/</a:t>
              </a:r>
              <a:r>
                <a:rPr lang="zh-CN" altLang="en-US" sz="1200" b="1" dirty="0">
                  <a:solidFill>
                    <a:srgbClr val="4A5459"/>
                  </a:solidFill>
                  <a:latin typeface="等线" panose="02010600030101010101" pitchFamily="2" charset="-122"/>
                  <a:ea typeface="等线" panose="02010600030101010101" pitchFamily="2" charset="-122"/>
                </a:rPr>
                <a:t>平行铣削</a:t>
              </a:r>
              <a:r>
                <a:rPr lang="en-US" altLang="zh-CN" sz="1200" b="1" dirty="0">
                  <a:solidFill>
                    <a:srgbClr val="4A5459"/>
                  </a:solidFill>
                  <a:latin typeface="等线" panose="02010600030101010101" pitchFamily="2" charset="-122"/>
                  <a:ea typeface="等线" panose="02010600030101010101" pitchFamily="2" charset="-122"/>
                </a:rPr>
                <a:t>/</a:t>
              </a:r>
              <a:r>
                <a:rPr lang="zh-CN" altLang="en-US" sz="1200" b="1" dirty="0">
                  <a:solidFill>
                    <a:srgbClr val="4A5459"/>
                  </a:solidFill>
                  <a:latin typeface="等线" panose="02010600030101010101" pitchFamily="2" charset="-122"/>
                  <a:ea typeface="等线" panose="02010600030101010101" pitchFamily="2" charset="-122"/>
                </a:rPr>
                <a:t>磨削</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XZB</a:t>
              </a:r>
              <a:r>
                <a:rPr lang="zh-CN" altLang="en-US" sz="1200" b="1" dirty="0">
                  <a:solidFill>
                    <a:srgbClr val="4A5459"/>
                  </a:solidFill>
                  <a:latin typeface="等线" panose="02010600030101010101" pitchFamily="2" charset="-122"/>
                  <a:ea typeface="等线" panose="02010600030101010101" pitchFamily="2" charset="-122"/>
                </a:rPr>
                <a:t>铣削、磨削</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XYZ</a:t>
              </a:r>
              <a:r>
                <a:rPr lang="zh-CN" altLang="en-US" sz="1200" b="1" dirty="0">
                  <a:solidFill>
                    <a:srgbClr val="4A5459"/>
                  </a:solidFill>
                  <a:latin typeface="等线" panose="02010600030101010101" pitchFamily="2" charset="-122"/>
                  <a:ea typeface="等线" panose="02010600030101010101" pitchFamily="2" charset="-122"/>
                </a:rPr>
                <a:t>刨削</a:t>
              </a:r>
              <a:endParaRPr lang="en-US" sz="2800" b="1" dirty="0">
                <a:solidFill>
                  <a:srgbClr val="4A5459"/>
                </a:solidFill>
                <a:latin typeface="等线" panose="02010600030101010101" pitchFamily="2" charset="-122"/>
                <a:ea typeface="等线" panose="02010600030101010101" pitchFamily="2" charset="-122"/>
              </a:endParaRPr>
            </a:p>
          </p:txBody>
        </p:sp>
        <p:sp>
          <p:nvSpPr>
            <p:cNvPr id="23" name="TextBox 22"/>
            <p:cNvSpPr txBox="1"/>
            <p:nvPr/>
          </p:nvSpPr>
          <p:spPr>
            <a:xfrm>
              <a:off x="9299542" y="2436017"/>
              <a:ext cx="2642897" cy="1015663"/>
            </a:xfrm>
            <a:prstGeom prst="rect">
              <a:avLst/>
            </a:prstGeom>
            <a:noFill/>
          </p:spPr>
          <p:txBody>
            <a:bodyPr wrap="square" rtlCol="0">
              <a:spAutoFit/>
            </a:bodyPr>
            <a:lstStyle/>
            <a:p>
              <a:pPr lvl="0" indent="182880" eaLnBrk="0" hangingPunct="0">
                <a:buSzPts val="1000"/>
              </a:pPr>
              <a:r>
                <a:rPr lang="zh-CN" altLang="en-US" sz="1200" b="1" dirty="0">
                  <a:solidFill>
                    <a:srgbClr val="4A5459"/>
                  </a:solidFill>
                  <a:latin typeface="等线" panose="02010600030101010101" pitchFamily="2" charset="-122"/>
                  <a:ea typeface="等线" panose="02010600030101010101" pitchFamily="2" charset="-122"/>
                </a:rPr>
                <a:t>包含所有</a:t>
              </a:r>
              <a:r>
                <a:rPr lang="en-US" altLang="zh-CN" sz="1200" b="1" dirty="0">
                  <a:solidFill>
                    <a:srgbClr val="4A5459"/>
                  </a:solidFill>
                  <a:latin typeface="等线" panose="02010600030101010101" pitchFamily="2" charset="-122"/>
                  <a:ea typeface="等线" panose="02010600030101010101" pitchFamily="2" charset="-122"/>
                </a:rPr>
                <a:t>3MT</a:t>
              </a:r>
              <a:r>
                <a:rPr lang="zh-CN" altLang="en-US" sz="1200" b="1" dirty="0">
                  <a:solidFill>
                    <a:srgbClr val="4A5459"/>
                  </a:solidFill>
                  <a:latin typeface="等线" panose="02010600030101010101" pitchFamily="2" charset="-122"/>
                  <a:ea typeface="等线" panose="02010600030101010101" pitchFamily="2" charset="-122"/>
                </a:rPr>
                <a:t>配置</a:t>
              </a:r>
              <a:r>
                <a:rPr lang="en-US" altLang="en-US" sz="1200" b="1" dirty="0">
                  <a:solidFill>
                    <a:srgbClr val="4A5459"/>
                  </a:solidFill>
                  <a:latin typeface="等线" panose="02010600030101010101" pitchFamily="2" charset="-122"/>
                  <a:ea typeface="等线" panose="02010600030101010101" pitchFamily="2" charset="-122"/>
                </a:rPr>
                <a:t>:</a:t>
              </a:r>
              <a:endParaRPr lang="en-US"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XYZCB</a:t>
              </a:r>
              <a:r>
                <a:rPr lang="zh-CN" altLang="en-US" sz="1200" b="1" dirty="0">
                  <a:solidFill>
                    <a:srgbClr val="4A5459"/>
                  </a:solidFill>
                  <a:latin typeface="等线" panose="02010600030101010101" pitchFamily="2" charset="-122"/>
                  <a:ea typeface="等线" panose="02010600030101010101" pitchFamily="2" charset="-122"/>
                </a:rPr>
                <a:t>车削</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XYZCB</a:t>
              </a:r>
              <a:r>
                <a:rPr lang="zh-CN" altLang="en-US" sz="1200" b="1" dirty="0">
                  <a:solidFill>
                    <a:srgbClr val="4A5459"/>
                  </a:solidFill>
                  <a:latin typeface="等线" panose="02010600030101010101" pitchFamily="2" charset="-122"/>
                  <a:ea typeface="等线" panose="02010600030101010101" pitchFamily="2" charset="-122"/>
                </a:rPr>
                <a:t>铣削</a:t>
              </a:r>
              <a:endParaRPr lang="zh-CN" altLang="en-US"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en-US" altLang="zh-CN" sz="1200" b="1" dirty="0">
                  <a:solidFill>
                    <a:srgbClr val="4A5459"/>
                  </a:solidFill>
                  <a:latin typeface="等线" panose="02010600030101010101" pitchFamily="2" charset="-122"/>
                  <a:ea typeface="等线" panose="02010600030101010101" pitchFamily="2" charset="-122"/>
                </a:rPr>
                <a:t>XYZCB</a:t>
              </a:r>
              <a:r>
                <a:rPr lang="zh-CN" altLang="en-US" sz="1200" b="1" dirty="0">
                  <a:solidFill>
                    <a:srgbClr val="4A5459"/>
                  </a:solidFill>
                  <a:latin typeface="等线" panose="02010600030101010101" pitchFamily="2" charset="-122"/>
                  <a:ea typeface="等线" panose="02010600030101010101" pitchFamily="2" charset="-122"/>
                </a:rPr>
                <a:t>刨削</a:t>
              </a:r>
              <a:endParaRPr lang="en-US" altLang="zh-CN" sz="1200" b="1" dirty="0">
                <a:solidFill>
                  <a:srgbClr val="4A5459"/>
                </a:solidFill>
                <a:latin typeface="等线" panose="02010600030101010101" pitchFamily="2" charset="-122"/>
                <a:ea typeface="等线" panose="02010600030101010101" pitchFamily="2" charset="-122"/>
              </a:endParaRPr>
            </a:p>
            <a:p>
              <a:pPr lvl="0" indent="182880">
                <a:buSzPts val="1000"/>
                <a:buFont typeface="Symbol" panose="05050102010706020507" pitchFamily="18" charset="2"/>
                <a:buChar char="¨"/>
              </a:pPr>
              <a:r>
                <a:rPr lang="zh-CN" altLang="en-US" sz="1200" b="1" dirty="0">
                  <a:solidFill>
                    <a:srgbClr val="4A5459"/>
                  </a:solidFill>
                  <a:latin typeface="等线" panose="02010600030101010101" pitchFamily="2" charset="-122"/>
                  <a:ea typeface="等线" panose="02010600030101010101" pitchFamily="2" charset="-122"/>
                </a:rPr>
                <a:t>刀具方向设置</a:t>
              </a:r>
              <a:endParaRPr lang="en-US" sz="2800" b="1" dirty="0">
                <a:solidFill>
                  <a:srgbClr val="4A5459"/>
                </a:solidFill>
                <a:latin typeface="等线" panose="02010600030101010101" pitchFamily="2" charset="-122"/>
                <a:ea typeface="等线" panose="02010600030101010101" pitchFamily="2" charset="-122"/>
              </a:endParaRPr>
            </a:p>
          </p:txBody>
        </p:sp>
        <p:sp>
          <p:nvSpPr>
            <p:cNvPr id="2" name="Rectangle 1"/>
            <p:cNvSpPr/>
            <p:nvPr/>
          </p:nvSpPr>
          <p:spPr bwMode="auto">
            <a:xfrm>
              <a:off x="640824" y="1097280"/>
              <a:ext cx="2619849" cy="462479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b="0" i="0" u="none" strike="noStrike" cap="none" normalizeH="0" baseline="0">
                <a:ln>
                  <a:noFill/>
                </a:ln>
                <a:solidFill>
                  <a:srgbClr val="4A5459"/>
                </a:solidFill>
                <a:effectLst/>
                <a:latin typeface="+mn-lt"/>
              </a:endParaRPr>
            </a:p>
          </p:txBody>
        </p:sp>
        <p:sp>
          <p:nvSpPr>
            <p:cNvPr id="17" name="Rectangle 16"/>
            <p:cNvSpPr/>
            <p:nvPr/>
          </p:nvSpPr>
          <p:spPr bwMode="auto">
            <a:xfrm>
              <a:off x="3443268" y="1097280"/>
              <a:ext cx="2619849" cy="4624790"/>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b="0" i="0" u="none" strike="noStrike" cap="none" normalizeH="0" baseline="0">
                <a:ln>
                  <a:noFill/>
                </a:ln>
                <a:solidFill>
                  <a:srgbClr val="4A5459"/>
                </a:solidFill>
                <a:effectLst/>
                <a:latin typeface="+mn-lt"/>
              </a:endParaRPr>
            </a:p>
          </p:txBody>
        </p:sp>
        <p:sp>
          <p:nvSpPr>
            <p:cNvPr id="18" name="Rectangle 17"/>
            <p:cNvSpPr/>
            <p:nvPr/>
          </p:nvSpPr>
          <p:spPr bwMode="auto">
            <a:xfrm>
              <a:off x="6264065" y="1097280"/>
              <a:ext cx="2794449" cy="4624790"/>
            </a:xfrm>
            <a:prstGeom prst="rect">
              <a:avLst/>
            </a:prstGeom>
            <a:noFill/>
            <a:ln w="38100" cap="flat" cmpd="sng" algn="ctr">
              <a:solidFill>
                <a:srgbClr val="92D05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b="0" i="0" u="none" strike="noStrike" cap="none" normalizeH="0" baseline="0">
                <a:ln>
                  <a:noFill/>
                </a:ln>
                <a:solidFill>
                  <a:srgbClr val="4A5459"/>
                </a:solidFill>
                <a:effectLst/>
                <a:latin typeface="+mn-lt"/>
              </a:endParaRPr>
            </a:p>
          </p:txBody>
        </p:sp>
        <p:sp>
          <p:nvSpPr>
            <p:cNvPr id="19" name="Rectangle 18"/>
            <p:cNvSpPr/>
            <p:nvPr/>
          </p:nvSpPr>
          <p:spPr bwMode="auto">
            <a:xfrm>
              <a:off x="9246631" y="1097280"/>
              <a:ext cx="2794449" cy="4624790"/>
            </a:xfrm>
            <a:prstGeom prst="rect">
              <a:avLst/>
            </a:pr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b="0" i="0" u="none" strike="noStrike" cap="none" normalizeH="0" baseline="0">
                <a:ln>
                  <a:noFill/>
                </a:ln>
                <a:solidFill>
                  <a:srgbClr val="4A5459"/>
                </a:solidFill>
                <a:effectLst/>
                <a:latin typeface="+mn-lt"/>
              </a:endParaRPr>
            </a:p>
          </p:txBody>
        </p:sp>
      </p:grpSp>
      <p:pic>
        <p:nvPicPr>
          <p:cNvPr id="21" name="图片 20"/>
          <p:cNvPicPr>
            <a:picLocks noChangeAspect="1"/>
          </p:cNvPicPr>
          <p:nvPr/>
        </p:nvPicPr>
        <p:blipFill>
          <a:blip r:embed="rId5"/>
          <a:stretch>
            <a:fillRect/>
          </a:stretch>
        </p:blipFill>
        <p:spPr>
          <a:xfrm>
            <a:off x="9543145" y="6175691"/>
            <a:ext cx="1254522" cy="627261"/>
          </a:xfrm>
          <a:prstGeom prst="rect">
            <a:avLst/>
          </a:prstGeom>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NanoCAM</a:t>
            </a:r>
            <a:r>
              <a:rPr lang="en-US" altLang="zh-CN"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 4</a:t>
            </a:r>
            <a:r>
              <a:rPr lang="zh-CN" alt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衍射、菲涅耳附加组件</a:t>
            </a:r>
            <a:br>
              <a:rPr lang="en-US" altLang="zh-CN"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br>
            <a:r>
              <a:rPr lang="zh-CN" alt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衍射、菲涅耳几何图形创建</a:t>
            </a:r>
            <a:endPar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319016" cy="4525963"/>
          </a:xfrm>
        </p:spPr>
        <p:txBody>
          <a:bodyPr/>
          <a:lstStyle/>
          <a:p>
            <a:r>
              <a:rPr lang="zh-CN" altLang="en-US" sz="2000" dirty="0">
                <a:latin typeface="等线" panose="02010600030101010101" pitchFamily="2" charset="-122"/>
                <a:ea typeface="等线" panose="02010600030101010101" pitchFamily="2" charset="-122"/>
              </a:rPr>
              <a:t>衍射和菲涅耳透镜的设置类似于</a:t>
            </a:r>
            <a:r>
              <a:rPr lang="en-US" altLang="zh-CN" sz="2000" dirty="0" err="1">
                <a:latin typeface="等线" panose="02010600030101010101" pitchFamily="2" charset="-122"/>
                <a:ea typeface="等线" panose="02010600030101010101" pitchFamily="2" charset="-122"/>
              </a:rPr>
              <a:t>NanoCAM</a:t>
            </a:r>
            <a:r>
              <a:rPr lang="en-US" altLang="zh-CN" sz="2000" dirty="0">
                <a:latin typeface="等线" panose="02010600030101010101" pitchFamily="2" charset="-122"/>
                <a:ea typeface="等线" panose="02010600030101010101" pitchFamily="2" charset="-122"/>
              </a:rPr>
              <a:t> 2D</a:t>
            </a:r>
            <a:endParaRPr lang="en-US" altLang="zh-CN"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与</a:t>
            </a:r>
            <a:r>
              <a:rPr lang="en-US" altLang="zh-CN" sz="2000" dirty="0" err="1">
                <a:latin typeface="等线" panose="02010600030101010101" pitchFamily="2" charset="-122"/>
                <a:ea typeface="等线" panose="02010600030101010101" pitchFamily="2" charset="-122"/>
              </a:rPr>
              <a:t>Zemax</a:t>
            </a:r>
            <a:r>
              <a:rPr lang="zh-CN" altLang="en-US" sz="2000" dirty="0">
                <a:latin typeface="等线" panose="02010600030101010101" pitchFamily="2" charset="-122"/>
                <a:ea typeface="等线" panose="02010600030101010101" pitchFamily="2" charset="-122"/>
              </a:rPr>
              <a:t>相同的系数输入已添加。</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基本非球面和衍射、菲涅耳可以求交变形。</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5" name="Picture 4"/>
          <p:cNvPicPr>
            <a:picLocks noChangeAspect="1"/>
          </p:cNvPicPr>
          <p:nvPr/>
        </p:nvPicPr>
        <p:blipFill>
          <a:blip r:embed="rId1"/>
          <a:stretch>
            <a:fillRect/>
          </a:stretch>
        </p:blipFill>
        <p:spPr>
          <a:xfrm>
            <a:off x="5138928" y="1689275"/>
            <a:ext cx="6769568" cy="4491956"/>
          </a:xfrm>
          <a:prstGeom prst="rect">
            <a:avLst/>
          </a:prstGeom>
        </p:spPr>
      </p:pic>
      <p:pic>
        <p:nvPicPr>
          <p:cNvPr id="6" name="图片 5"/>
          <p:cNvPicPr>
            <a:picLocks noChangeAspect="1"/>
          </p:cNvPicPr>
          <p:nvPr/>
        </p:nvPicPr>
        <p:blipFill>
          <a:blip r:embed="rId2"/>
          <a:stretch>
            <a:fillRect/>
          </a:stretch>
        </p:blipFill>
        <p:spPr>
          <a:xfrm>
            <a:off x="9543145" y="6175691"/>
            <a:ext cx="1254522" cy="627261"/>
          </a:xfrm>
          <a:prstGeom prst="rect">
            <a:avLst/>
          </a:prstGeom>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NanoCAM</a:t>
            </a:r>
            <a:r>
              <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 4</a:t>
            </a:r>
            <a:r>
              <a:rPr lang="zh-CN" alt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衍射、菲涅耳附加</a:t>
            </a:r>
            <a:br>
              <a:rPr lang="en-US" altLang="zh-CN"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br>
            <a:r>
              <a:rPr lang="zh-CN" alt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衍射、菲涅耳操作</a:t>
            </a:r>
            <a:endPar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4437888" cy="4525963"/>
          </a:xfrm>
        </p:spPr>
        <p:txBody>
          <a:bodyPr/>
          <a:lstStyle/>
          <a:p>
            <a:r>
              <a:rPr lang="zh-CN" altLang="en-US" sz="2000" dirty="0">
                <a:latin typeface="等线" panose="02010600030101010101" pitchFamily="2" charset="-122"/>
                <a:ea typeface="等线" panose="02010600030101010101" pitchFamily="2" charset="-122"/>
              </a:rPr>
              <a:t>衍射刀具路径和常规刀具路径之间的唯一区别是刀轨之间的连接方式。</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可以直接导入衍射面模型。</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能够实现刀具法向跟踪（</a:t>
            </a:r>
            <a:r>
              <a:rPr lang="en-US" altLang="zh-CN" sz="2000" dirty="0">
                <a:latin typeface="等线" panose="02010600030101010101" pitchFamily="2" charset="-122"/>
                <a:ea typeface="等线" panose="02010600030101010101" pitchFamily="2" charset="-122"/>
              </a:rPr>
              <a:t>B</a:t>
            </a:r>
            <a:r>
              <a:rPr lang="zh-CN" altLang="en-US" sz="2000" dirty="0">
                <a:latin typeface="等线" panose="02010600030101010101" pitchFamily="2" charset="-122"/>
                <a:ea typeface="等线" panose="02010600030101010101" pitchFamily="2" charset="-122"/>
              </a:rPr>
              <a:t>轴模式）衍射光学刀具路径（仅适用于</a:t>
            </a:r>
            <a:r>
              <a:rPr lang="en-US" altLang="zh-CN" sz="2000" dirty="0">
                <a:latin typeface="等线" panose="02010600030101010101" pitchFamily="2" charset="-122"/>
                <a:ea typeface="等线" panose="02010600030101010101" pitchFamily="2" charset="-122"/>
              </a:rPr>
              <a:t>3T</a:t>
            </a:r>
            <a:r>
              <a:rPr lang="zh-CN" altLang="en-US" sz="2000" dirty="0">
                <a:latin typeface="等线" panose="02010600030101010101" pitchFamily="2" charset="-122"/>
                <a:ea typeface="等线" panose="02010600030101010101" pitchFamily="2" charset="-122"/>
              </a:rPr>
              <a:t>及更高版本）</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Picture 4"/>
          <p:cNvPicPr>
            <a:picLocks noChangeAspect="1"/>
          </p:cNvPicPr>
          <p:nvPr/>
        </p:nvPicPr>
        <p:blipFill rotWithShape="1">
          <a:blip r:embed="rId1"/>
          <a:srcRect/>
          <a:stretch>
            <a:fillRect/>
          </a:stretch>
        </p:blipFill>
        <p:spPr>
          <a:xfrm>
            <a:off x="10563152" y="274639"/>
            <a:ext cx="1158948" cy="1143000"/>
          </a:xfrm>
          <a:prstGeom prst="rect">
            <a:avLst/>
          </a:prstGeom>
        </p:spPr>
      </p:pic>
      <p:pic>
        <p:nvPicPr>
          <p:cNvPr id="7" name="Picture 6"/>
          <p:cNvPicPr>
            <a:picLocks noChangeAspect="1"/>
          </p:cNvPicPr>
          <p:nvPr/>
        </p:nvPicPr>
        <p:blipFill rotWithShape="1">
          <a:blip r:embed="rId2"/>
          <a:srcRect/>
          <a:stretch>
            <a:fillRect/>
          </a:stretch>
        </p:blipFill>
        <p:spPr>
          <a:xfrm>
            <a:off x="5193792" y="1814322"/>
            <a:ext cx="6711696" cy="4334257"/>
          </a:xfrm>
          <a:prstGeom prst="rect">
            <a:avLst/>
          </a:prstGeom>
        </p:spPr>
      </p:pic>
      <p:sp>
        <p:nvSpPr>
          <p:cNvPr id="6" name="动作按钮: 前进或下一项 5">
            <a:hlinkClick r:id="rId3" action="ppaction://hlinkfile" highlightClick="1"/>
          </p:cNvPr>
          <p:cNvSpPr/>
          <p:nvPr/>
        </p:nvSpPr>
        <p:spPr bwMode="auto">
          <a:xfrm>
            <a:off x="847788" y="5708651"/>
            <a:ext cx="557118" cy="439928"/>
          </a:xfrm>
          <a:prstGeom prst="actionButtonForwardNex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2"/>
              </a:solidFill>
              <a:effectLst/>
              <a:latin typeface="Arial" panose="020B0604020202020204" pitchFamily="34" charset="0"/>
            </a:endParaRPr>
          </a:p>
        </p:txBody>
      </p:sp>
      <p:pic>
        <p:nvPicPr>
          <p:cNvPr id="8" name="图片 7"/>
          <p:cNvPicPr>
            <a:picLocks noChangeAspect="1"/>
          </p:cNvPicPr>
          <p:nvPr/>
        </p:nvPicPr>
        <p:blipFill>
          <a:blip r:embed="rId4"/>
          <a:stretch>
            <a:fillRect/>
          </a:stretch>
        </p:blipFill>
        <p:spPr>
          <a:xfrm>
            <a:off x="9543145" y="6175691"/>
            <a:ext cx="1254522" cy="627261"/>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NanoCAM</a:t>
            </a:r>
            <a:r>
              <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 4 </a:t>
            </a:r>
            <a:r>
              <a:rPr lang="zh-CN" alt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密钥</a:t>
            </a:r>
            <a:endPar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1" y="1166018"/>
            <a:ext cx="5351362" cy="4525963"/>
          </a:xfrm>
        </p:spPr>
        <p:txBody>
          <a:bodyPr/>
          <a:lstStyle/>
          <a:p>
            <a:r>
              <a:rPr lang="zh-CN" altLang="en-US" sz="2000" dirty="0">
                <a:latin typeface="等线" panose="02010600030101010101" pitchFamily="2" charset="-122"/>
                <a:ea typeface="等线" panose="02010600030101010101" pitchFamily="2" charset="-122"/>
              </a:rPr>
              <a:t>密钥将包含用户许可证</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如果未插入密钥，则可以在演示模式下加载软件</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演示模式下不允许发送</a:t>
            </a:r>
            <a:r>
              <a:rPr lang="en-US" altLang="zh-CN" sz="2000" dirty="0">
                <a:latin typeface="等线" panose="02010600030101010101" pitchFamily="2" charset="-122"/>
                <a:ea typeface="等线" panose="02010600030101010101" pitchFamily="2" charset="-122"/>
              </a:rPr>
              <a:t>.</a:t>
            </a:r>
            <a:r>
              <a:rPr lang="en-US" altLang="zh-CN" sz="2000" dirty="0" err="1">
                <a:latin typeface="等线" panose="02010600030101010101" pitchFamily="2" charset="-122"/>
                <a:ea typeface="等线" panose="02010600030101010101" pitchFamily="2" charset="-122"/>
              </a:rPr>
              <a:t>nc</a:t>
            </a:r>
            <a:r>
              <a:rPr lang="zh-CN" altLang="en-US" sz="2000" dirty="0">
                <a:latin typeface="等线" panose="02010600030101010101" pitchFamily="2" charset="-122"/>
                <a:ea typeface="等线" panose="02010600030101010101" pitchFamily="2" charset="-122"/>
              </a:rPr>
              <a:t>文件或保存</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许可证不会过期</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演示模式包含所有版本和加载项</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升级软件需要支付年度维护费。 一年免费升级。</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可以从</a:t>
            </a:r>
            <a:r>
              <a:rPr lang="en-US" altLang="zh-CN" sz="2000" dirty="0" err="1">
                <a:latin typeface="等线" panose="02010600030101010101" pitchFamily="2" charset="-122"/>
                <a:ea typeface="等线" panose="02010600030101010101" pitchFamily="2" charset="-122"/>
              </a:rPr>
              <a:t>NanoCAM</a:t>
            </a:r>
            <a:r>
              <a:rPr lang="en-US" altLang="zh-CN" sz="2000" dirty="0">
                <a:latin typeface="等线" panose="02010600030101010101" pitchFamily="2" charset="-122"/>
                <a:ea typeface="等线" panose="02010600030101010101" pitchFamily="2" charset="-122"/>
              </a:rPr>
              <a:t> 4</a:t>
            </a:r>
            <a:r>
              <a:rPr lang="zh-CN" altLang="en-US" sz="2000" dirty="0">
                <a:latin typeface="等线" panose="02010600030101010101" pitchFamily="2" charset="-122"/>
                <a:ea typeface="等线" panose="02010600030101010101" pitchFamily="2" charset="-122"/>
              </a:rPr>
              <a:t>的“帮助”菜单中下载软件升级。</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也可以从</a:t>
            </a:r>
            <a:r>
              <a:rPr lang="en-US" altLang="zh-CN" sz="2000" dirty="0" err="1">
                <a:latin typeface="等线" panose="02010600030101010101" pitchFamily="2" charset="-122"/>
                <a:ea typeface="等线" panose="02010600030101010101" pitchFamily="2" charset="-122"/>
              </a:rPr>
              <a:t>NanoCAM</a:t>
            </a:r>
            <a:r>
              <a:rPr lang="en-US" altLang="zh-CN" sz="2000" dirty="0">
                <a:latin typeface="等线" panose="02010600030101010101" pitchFamily="2" charset="-122"/>
                <a:ea typeface="等线" panose="02010600030101010101" pitchFamily="2" charset="-122"/>
              </a:rPr>
              <a:t> 4</a:t>
            </a:r>
            <a:r>
              <a:rPr lang="zh-CN" altLang="en-US" sz="2000" dirty="0">
                <a:latin typeface="等线" panose="02010600030101010101" pitchFamily="2" charset="-122"/>
                <a:ea typeface="等线" panose="02010600030101010101" pitchFamily="2" charset="-122"/>
              </a:rPr>
              <a:t>的“帮助”菜单中自动执行版本升级。</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5" name="Picture 4"/>
          <p:cNvPicPr>
            <a:picLocks noChangeAspect="1"/>
          </p:cNvPicPr>
          <p:nvPr/>
        </p:nvPicPr>
        <p:blipFill>
          <a:blip r:embed="rId1"/>
          <a:stretch>
            <a:fillRect/>
          </a:stretch>
        </p:blipFill>
        <p:spPr>
          <a:xfrm>
            <a:off x="6096000" y="1261640"/>
            <a:ext cx="5980252" cy="4485189"/>
          </a:xfrm>
          <a:prstGeom prst="rect">
            <a:avLst/>
          </a:prstGeom>
        </p:spPr>
      </p:pic>
      <p:pic>
        <p:nvPicPr>
          <p:cNvPr id="6" name="图片 5"/>
          <p:cNvPicPr>
            <a:picLocks noChangeAspect="1"/>
          </p:cNvPicPr>
          <p:nvPr/>
        </p:nvPicPr>
        <p:blipFill>
          <a:blip r:embed="rId2"/>
          <a:stretch>
            <a:fillRect/>
          </a:stretch>
        </p:blipFill>
        <p:spPr>
          <a:xfrm>
            <a:off x="9543145" y="6175691"/>
            <a:ext cx="1254522" cy="627261"/>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p:spPr>
        <p:txBody>
          <a:bodyPr/>
          <a:lstStyle/>
          <a:p>
            <a:r>
              <a:rPr lang="en-US" dirty="0" err="1">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NanoCAM</a:t>
            </a:r>
            <a:r>
              <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 4</a:t>
            </a:r>
            <a:r>
              <a:rPr lang="zh-CN" alt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用户界面</a:t>
            </a:r>
            <a:endPar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Picture 4"/>
          <p:cNvPicPr>
            <a:picLocks noChangeAspect="1"/>
          </p:cNvPicPr>
          <p:nvPr/>
        </p:nvPicPr>
        <p:blipFill>
          <a:blip r:embed="rId1"/>
          <a:stretch>
            <a:fillRect/>
          </a:stretch>
        </p:blipFill>
        <p:spPr>
          <a:xfrm>
            <a:off x="1320931" y="977660"/>
            <a:ext cx="9654917" cy="5198031"/>
          </a:xfrm>
          <a:prstGeom prst="rect">
            <a:avLst/>
          </a:prstGeom>
        </p:spPr>
      </p:pic>
      <p:sp>
        <p:nvSpPr>
          <p:cNvPr id="6" name="TextBox 5"/>
          <p:cNvSpPr txBox="1"/>
          <p:nvPr/>
        </p:nvSpPr>
        <p:spPr>
          <a:xfrm>
            <a:off x="6014236" y="1473358"/>
            <a:ext cx="5425440" cy="461665"/>
          </a:xfrm>
          <a:prstGeom prst="rect">
            <a:avLst/>
          </a:prstGeom>
          <a:noFill/>
        </p:spPr>
        <p:txBody>
          <a:bodyPr wrap="square" rtlCol="0">
            <a:spAutoFit/>
          </a:bodyPr>
          <a:lstStyle/>
          <a:p>
            <a:r>
              <a:rPr lang="en-US" altLang="zh-CN" dirty="0">
                <a:solidFill>
                  <a:srgbClr val="FF0000"/>
                </a:solidFill>
                <a:latin typeface="等线" panose="02010600030101010101" pitchFamily="2" charset="-122"/>
                <a:ea typeface="等线" panose="02010600030101010101" pitchFamily="2" charset="-122"/>
              </a:rPr>
              <a:t>Windows</a:t>
            </a:r>
            <a:r>
              <a:rPr lang="zh-CN" altLang="en-US" dirty="0">
                <a:solidFill>
                  <a:srgbClr val="FF0000"/>
                </a:solidFill>
                <a:latin typeface="等线" panose="02010600030101010101" pitchFamily="2" charset="-122"/>
                <a:ea typeface="等线" panose="02010600030101010101" pitchFamily="2" charset="-122"/>
              </a:rPr>
              <a:t>标准功能区域栏</a:t>
            </a:r>
            <a:endParaRPr lang="en-US" dirty="0">
              <a:solidFill>
                <a:srgbClr val="FF0000"/>
              </a:solidFill>
              <a:latin typeface="等线" panose="02010600030101010101" pitchFamily="2" charset="-122"/>
              <a:ea typeface="等线" panose="02010600030101010101" pitchFamily="2" charset="-122"/>
            </a:endParaRPr>
          </a:p>
        </p:txBody>
      </p:sp>
      <p:sp>
        <p:nvSpPr>
          <p:cNvPr id="7" name="TextBox 6"/>
          <p:cNvSpPr txBox="1"/>
          <p:nvPr/>
        </p:nvSpPr>
        <p:spPr>
          <a:xfrm>
            <a:off x="5568696" y="3760399"/>
            <a:ext cx="3648456" cy="830997"/>
          </a:xfrm>
          <a:prstGeom prst="rect">
            <a:avLst/>
          </a:prstGeom>
          <a:noFill/>
        </p:spPr>
        <p:txBody>
          <a:bodyPr wrap="square" rtlCol="0">
            <a:spAutoFit/>
          </a:bodyPr>
          <a:lstStyle/>
          <a:p>
            <a:r>
              <a:rPr lang="zh-CN" altLang="en-US" dirty="0">
                <a:solidFill>
                  <a:srgbClr val="FF0000"/>
                </a:solidFill>
                <a:latin typeface="等线" panose="02010600030101010101" pitchFamily="2" charset="-122"/>
                <a:ea typeface="等线" panose="02010600030101010101" pitchFamily="2" charset="-122"/>
              </a:rPr>
              <a:t>可停靠的</a:t>
            </a:r>
            <a:r>
              <a:rPr lang="en-US" altLang="zh-CN" dirty="0">
                <a:solidFill>
                  <a:srgbClr val="FF0000"/>
                </a:solidFill>
                <a:latin typeface="等线" panose="02010600030101010101" pitchFamily="2" charset="-122"/>
                <a:ea typeface="等线" panose="02010600030101010101" pitchFamily="2" charset="-122"/>
              </a:rPr>
              <a:t>3D</a:t>
            </a:r>
            <a:r>
              <a:rPr lang="zh-CN" altLang="en-US" dirty="0">
                <a:solidFill>
                  <a:srgbClr val="FF0000"/>
                </a:solidFill>
                <a:latin typeface="等线" panose="02010600030101010101" pitchFamily="2" charset="-122"/>
                <a:ea typeface="等线" panose="02010600030101010101" pitchFamily="2" charset="-122"/>
              </a:rPr>
              <a:t>视窗</a:t>
            </a:r>
            <a:endParaRPr lang="zh-CN" altLang="en-US" dirty="0">
              <a:solidFill>
                <a:srgbClr val="FF0000"/>
              </a:solidFill>
              <a:latin typeface="等线" panose="02010600030101010101" pitchFamily="2" charset="-122"/>
              <a:ea typeface="等线" panose="02010600030101010101" pitchFamily="2" charset="-122"/>
            </a:endParaRPr>
          </a:p>
          <a:p>
            <a:r>
              <a:rPr lang="zh-CN" altLang="en-US" dirty="0">
                <a:solidFill>
                  <a:srgbClr val="FF0000"/>
                </a:solidFill>
                <a:latin typeface="等线" panose="02010600030101010101" pitchFamily="2" charset="-122"/>
                <a:ea typeface="等线" panose="02010600030101010101" pitchFamily="2" charset="-122"/>
              </a:rPr>
              <a:t>支持</a:t>
            </a:r>
            <a:r>
              <a:rPr lang="en-US" altLang="zh-CN" dirty="0">
                <a:solidFill>
                  <a:srgbClr val="FF0000"/>
                </a:solidFill>
                <a:latin typeface="等线" panose="02010600030101010101" pitchFamily="2" charset="-122"/>
                <a:ea typeface="等线" panose="02010600030101010101" pitchFamily="2" charset="-122"/>
              </a:rPr>
              <a:t>3D</a:t>
            </a:r>
            <a:r>
              <a:rPr lang="zh-CN" altLang="en-US" dirty="0">
                <a:solidFill>
                  <a:srgbClr val="FF0000"/>
                </a:solidFill>
                <a:latin typeface="等线" panose="02010600030101010101" pitchFamily="2" charset="-122"/>
                <a:ea typeface="等线" panose="02010600030101010101" pitchFamily="2" charset="-122"/>
              </a:rPr>
              <a:t>鼠标</a:t>
            </a:r>
            <a:endParaRPr lang="en-US" dirty="0">
              <a:solidFill>
                <a:srgbClr val="FF0000"/>
              </a:solidFill>
              <a:latin typeface="等线" panose="02010600030101010101" pitchFamily="2" charset="-122"/>
              <a:ea typeface="等线" panose="02010600030101010101" pitchFamily="2" charset="-122"/>
            </a:endParaRPr>
          </a:p>
        </p:txBody>
      </p:sp>
      <p:sp>
        <p:nvSpPr>
          <p:cNvPr id="8" name="TextBox 7"/>
          <p:cNvSpPr txBox="1"/>
          <p:nvPr/>
        </p:nvSpPr>
        <p:spPr>
          <a:xfrm>
            <a:off x="1320931" y="2745678"/>
            <a:ext cx="2133600" cy="830997"/>
          </a:xfrm>
          <a:prstGeom prst="rect">
            <a:avLst/>
          </a:prstGeom>
          <a:noFill/>
        </p:spPr>
        <p:txBody>
          <a:bodyPr wrap="square" rtlCol="0">
            <a:spAutoFit/>
          </a:bodyPr>
          <a:lstStyle/>
          <a:p>
            <a:pPr algn="ctr"/>
            <a:r>
              <a:rPr lang="zh-CN" altLang="en-US" dirty="0">
                <a:solidFill>
                  <a:srgbClr val="FF0000"/>
                </a:solidFill>
                <a:latin typeface="等线" panose="02010600030101010101" pitchFamily="2" charset="-122"/>
                <a:ea typeface="等线" panose="02010600030101010101" pitchFamily="2" charset="-122"/>
              </a:rPr>
              <a:t>可停靠的模型区域</a:t>
            </a:r>
            <a:endParaRPr lang="en-US" dirty="0">
              <a:solidFill>
                <a:srgbClr val="FF0000"/>
              </a:solidFill>
              <a:latin typeface="等线" panose="02010600030101010101" pitchFamily="2" charset="-122"/>
              <a:ea typeface="等线" panose="02010600030101010101" pitchFamily="2" charset="-122"/>
            </a:endParaRPr>
          </a:p>
        </p:txBody>
      </p:sp>
      <p:sp>
        <p:nvSpPr>
          <p:cNvPr id="9" name="TextBox 8"/>
          <p:cNvSpPr txBox="1"/>
          <p:nvPr/>
        </p:nvSpPr>
        <p:spPr>
          <a:xfrm>
            <a:off x="1405710" y="4945907"/>
            <a:ext cx="2133600" cy="830997"/>
          </a:xfrm>
          <a:prstGeom prst="rect">
            <a:avLst/>
          </a:prstGeom>
          <a:noFill/>
        </p:spPr>
        <p:txBody>
          <a:bodyPr wrap="square" rtlCol="0">
            <a:spAutoFit/>
          </a:bodyPr>
          <a:lstStyle/>
          <a:p>
            <a:pPr algn="ctr"/>
            <a:r>
              <a:rPr lang="zh-CN" altLang="en-US" dirty="0">
                <a:solidFill>
                  <a:srgbClr val="FF0000"/>
                </a:solidFill>
                <a:latin typeface="等线" panose="02010600030101010101" pitchFamily="2" charset="-122"/>
                <a:ea typeface="等线" panose="02010600030101010101" pitchFamily="2" charset="-122"/>
              </a:rPr>
              <a:t>可停靠操作区域</a:t>
            </a:r>
            <a:endParaRPr lang="en-US" dirty="0">
              <a:solidFill>
                <a:srgbClr val="FF0000"/>
              </a:solidFill>
              <a:latin typeface="等线" panose="02010600030101010101" pitchFamily="2" charset="-122"/>
              <a:ea typeface="等线" panose="02010600030101010101" pitchFamily="2" charset="-122"/>
            </a:endParaRPr>
          </a:p>
        </p:txBody>
      </p:sp>
      <p:pic>
        <p:nvPicPr>
          <p:cNvPr id="10" name="图片 9"/>
          <p:cNvPicPr>
            <a:picLocks noChangeAspect="1"/>
          </p:cNvPicPr>
          <p:nvPr/>
        </p:nvPicPr>
        <p:blipFill>
          <a:blip r:embed="rId2"/>
          <a:stretch>
            <a:fillRect/>
          </a:stretch>
        </p:blipFill>
        <p:spPr>
          <a:xfrm>
            <a:off x="9543145" y="6175691"/>
            <a:ext cx="1254522" cy="627261"/>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NanoCAM</a:t>
            </a:r>
            <a:r>
              <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 4</a:t>
            </a:r>
            <a:r>
              <a:rPr lang="zh-CN" alt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刀具管理器</a:t>
            </a:r>
            <a:br>
              <a:rPr lang="en-US" altLang="zh-CN"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br>
            <a:r>
              <a:rPr lang="zh-CN" alt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钻石刀具</a:t>
            </a:r>
            <a:endParaRPr lang="en-US"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215836"/>
            <a:ext cx="4209288" cy="5012842"/>
          </a:xfrm>
        </p:spPr>
        <p:txBody>
          <a:bodyPr>
            <a:normAutofit/>
          </a:bodyPr>
          <a:lstStyle/>
          <a:p>
            <a:r>
              <a:rPr lang="zh-CN" altLang="en-US" dirty="0">
                <a:latin typeface="等线" panose="02010600030101010101" pitchFamily="2" charset="-122"/>
                <a:ea typeface="等线" panose="02010600030101010101" pitchFamily="2" charset="-122"/>
              </a:rPr>
              <a:t>参数定义可以刀刃大小、角度，并用于刀路计算。</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刀架和刀杆可以通过</a:t>
            </a:r>
            <a:r>
              <a:rPr lang="en-US" altLang="zh-CN" dirty="0">
                <a:latin typeface="等线" panose="02010600030101010101" pitchFamily="2" charset="-122"/>
                <a:ea typeface="等线" panose="02010600030101010101" pitchFamily="2" charset="-122"/>
              </a:rPr>
              <a:t>.</a:t>
            </a:r>
            <a:r>
              <a:rPr lang="en-US" altLang="zh-CN" dirty="0" err="1">
                <a:latin typeface="等线" panose="02010600030101010101" pitchFamily="2" charset="-122"/>
                <a:ea typeface="等线" panose="02010600030101010101" pitchFamily="2" charset="-122"/>
              </a:rPr>
              <a:t>stl</a:t>
            </a:r>
            <a:r>
              <a:rPr lang="zh-CN" altLang="en-US" dirty="0">
                <a:latin typeface="等线" panose="02010600030101010101" pitchFamily="2" charset="-122"/>
                <a:ea typeface="等线" panose="02010600030101010101" pitchFamily="2" charset="-122"/>
              </a:rPr>
              <a:t>文件（网格格式）导入。</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刀杆和刀架并不用于刀具路径计算，而将在刀具路径计算期间用于碰撞检查。</a:t>
            </a:r>
            <a:endParaRPr lang="zh-CN" altLang="en-US"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刀具管理器中的方向代表实际刀架上的刀具的方向</a:t>
            </a:r>
            <a:endParaRPr lang="en-US"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a:p>
        </p:txBody>
      </p:sp>
      <p:pic>
        <p:nvPicPr>
          <p:cNvPr id="5" name="Picture 4"/>
          <p:cNvPicPr>
            <a:picLocks noChangeAspect="1"/>
          </p:cNvPicPr>
          <p:nvPr/>
        </p:nvPicPr>
        <p:blipFill>
          <a:blip r:embed="rId1"/>
          <a:stretch>
            <a:fillRect/>
          </a:stretch>
        </p:blipFill>
        <p:spPr>
          <a:xfrm>
            <a:off x="4927268" y="1215836"/>
            <a:ext cx="6794832" cy="4910328"/>
          </a:xfrm>
          <a:prstGeom prst="rect">
            <a:avLst/>
          </a:prstGeom>
        </p:spPr>
      </p:pic>
      <p:pic>
        <p:nvPicPr>
          <p:cNvPr id="6" name="图片 5"/>
          <p:cNvPicPr>
            <a:picLocks noChangeAspect="1"/>
          </p:cNvPicPr>
          <p:nvPr/>
        </p:nvPicPr>
        <p:blipFill>
          <a:blip r:embed="rId2"/>
          <a:stretch>
            <a:fillRect/>
          </a:stretch>
        </p:blipFill>
        <p:spPr>
          <a:xfrm>
            <a:off x="9543145" y="6175691"/>
            <a:ext cx="1254522" cy="627261"/>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128" y="421805"/>
            <a:ext cx="8272272" cy="859854"/>
          </a:xfrm>
        </p:spPr>
        <p:txBody>
          <a:bodyPr/>
          <a:lstStyle/>
          <a:p>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基本几何图形创建</a:t>
            </a:r>
            <a:r>
              <a:rPr lang="en-US" altLang="zh-CN"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多段非球面</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00201"/>
            <a:ext cx="5023104" cy="4525963"/>
          </a:xfrm>
        </p:spPr>
        <p:txBody>
          <a:bodyPr/>
          <a:lstStyle/>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非球面</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en-US" altLang="zh-CN" sz="2000" dirty="0">
                <a:latin typeface="等线" panose="02010600030101010101" pitchFamily="2" charset="-122"/>
                <a:ea typeface="等线" panose="02010600030101010101" pitchFamily="2" charset="-122"/>
              </a:rPr>
              <a:t>Forbes</a:t>
            </a:r>
            <a:r>
              <a:rPr lang="zh-CN" altLang="en-US" sz="2000" dirty="0">
                <a:latin typeface="等线" panose="02010600030101010101" pitchFamily="2" charset="-122"/>
                <a:ea typeface="等线" panose="02010600030101010101" pitchFamily="2" charset="-122"/>
              </a:rPr>
              <a:t>非球面</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直线</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圆弧</a:t>
            </a:r>
            <a:endParaRPr 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已更新的多段方式，可更轻松地创建、添加段</a:t>
            </a:r>
            <a:endParaRPr lang="zh-CN" altLang="en-US" sz="2000" dirty="0">
              <a:latin typeface="等线" panose="02010600030101010101" pitchFamily="2" charset="-122"/>
              <a:ea typeface="等线" panose="02010600030101010101" pitchFamily="2" charset="-122"/>
            </a:endParaRPr>
          </a:p>
          <a:p>
            <a:r>
              <a:rPr lang="en-US" altLang="zh-CN" sz="2000" dirty="0">
                <a:latin typeface="等线" panose="02010600030101010101" pitchFamily="2" charset="-122"/>
                <a:ea typeface="等线" panose="02010600030101010101" pitchFamily="2" charset="-122"/>
              </a:rPr>
              <a:t>Forbes</a:t>
            </a:r>
            <a:r>
              <a:rPr lang="zh-CN" altLang="en-US" sz="2000" dirty="0">
                <a:latin typeface="等线" panose="02010600030101010101" pitchFamily="2" charset="-122"/>
                <a:ea typeface="等线" panose="02010600030101010101" pitchFamily="2" charset="-122"/>
              </a:rPr>
              <a:t>非球面是一种新的几何类型</a:t>
            </a:r>
            <a:endParaRPr lang="zh-CN" altLang="en-US" sz="2000" dirty="0">
              <a:latin typeface="等线" panose="02010600030101010101" pitchFamily="2" charset="-122"/>
              <a:ea typeface="等线" panose="02010600030101010101" pitchFamily="2" charset="-122"/>
            </a:endParaRPr>
          </a:p>
          <a:p>
            <a:r>
              <a:rPr lang="zh-CN" altLang="en-US" sz="2000" dirty="0">
                <a:latin typeface="等线" panose="02010600030101010101" pitchFamily="2" charset="-122"/>
                <a:ea typeface="等线" panose="02010600030101010101" pitchFamily="2" charset="-122"/>
              </a:rPr>
              <a:t>圆角更顺滑，可用于</a:t>
            </a:r>
            <a:r>
              <a:rPr lang="en-US" altLang="zh-CN" sz="2000" dirty="0">
                <a:latin typeface="等线" panose="02010600030101010101" pitchFamily="2" charset="-122"/>
                <a:ea typeface="等线" panose="02010600030101010101" pitchFamily="2" charset="-122"/>
              </a:rPr>
              <a:t>3D</a:t>
            </a:r>
            <a:r>
              <a:rPr lang="zh-CN" altLang="en-US" sz="2000" dirty="0">
                <a:latin typeface="等线" panose="02010600030101010101" pitchFamily="2" charset="-122"/>
                <a:ea typeface="等线" panose="02010600030101010101" pitchFamily="2" charset="-122"/>
              </a:rPr>
              <a:t>几何。</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6" name="Picture 23" descr="NanoCAM4-2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7" name="Picture 6"/>
          <p:cNvPicPr>
            <a:picLocks noChangeAspect="1"/>
          </p:cNvPicPr>
          <p:nvPr/>
        </p:nvPicPr>
        <p:blipFill>
          <a:blip r:embed="rId2"/>
          <a:stretch>
            <a:fillRect/>
          </a:stretch>
        </p:blipFill>
        <p:spPr>
          <a:xfrm>
            <a:off x="5936396" y="1856061"/>
            <a:ext cx="5237018" cy="4114800"/>
          </a:xfrm>
          <a:prstGeom prst="rect">
            <a:avLst/>
          </a:prstGeom>
        </p:spPr>
      </p:pic>
      <p:pic>
        <p:nvPicPr>
          <p:cNvPr id="8" name="图片 7"/>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9768"/>
            <a:ext cx="10972800" cy="987870"/>
          </a:xfrm>
        </p:spPr>
        <p:txBody>
          <a:bodyPr/>
          <a:lstStyle/>
          <a:p>
            <a:r>
              <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STEP / IGES</a:t>
            </a:r>
            <a:r>
              <a:rPr lang="zh-CN" alt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rPr>
              <a:t>导入</a:t>
            </a:r>
            <a:endParaRPr lang="en-US" sz="2800" dirty="0">
              <a:effectLst>
                <a:outerShdw blurRad="38100" dist="38100" dir="2700000" algn="tl">
                  <a:srgbClr val="000000">
                    <a:alpha val="43137"/>
                  </a:srgbClr>
                </a:outerShdw>
              </a:effectLst>
              <a:latin typeface="字体视界-星之翼体" panose="02000500000000000000" pitchFamily="2" charset="-122"/>
              <a:ea typeface="字体视界-星之翼体" panose="02000500000000000000" pitchFamily="2" charset="-122"/>
            </a:endParaRPr>
          </a:p>
        </p:txBody>
      </p:sp>
      <p:sp>
        <p:nvSpPr>
          <p:cNvPr id="3" name="Content Placeholder 2"/>
          <p:cNvSpPr>
            <a:spLocks noGrp="1"/>
          </p:cNvSpPr>
          <p:nvPr>
            <p:ph idx="1"/>
          </p:nvPr>
        </p:nvSpPr>
        <p:spPr>
          <a:xfrm>
            <a:off x="609600" y="1665393"/>
            <a:ext cx="10972800" cy="4525963"/>
          </a:xfrm>
        </p:spPr>
        <p:txBody>
          <a:bodyPr/>
          <a:lstStyle/>
          <a:p>
            <a:pPr>
              <a:buFont typeface="Verdana" panose="020B0604030504040204" pitchFamily="34" charset="0"/>
              <a:buChar char="•"/>
            </a:pPr>
            <a:r>
              <a:rPr lang="en-US" altLang="zh-CN" sz="2000" dirty="0">
                <a:latin typeface="等线" panose="02010600030101010101" pitchFamily="2" charset="-122"/>
                <a:ea typeface="等线" panose="02010600030101010101" pitchFamily="2" charset="-122"/>
              </a:rPr>
              <a:t>N4</a:t>
            </a:r>
            <a:r>
              <a:rPr lang="zh-CN" altLang="en-US" sz="2000" dirty="0">
                <a:latin typeface="等线" panose="02010600030101010101" pitchFamily="2" charset="-122"/>
                <a:ea typeface="等线" panose="02010600030101010101" pitchFamily="2" charset="-122"/>
              </a:rPr>
              <a:t>不会以任何方式处理来自</a:t>
            </a:r>
            <a:r>
              <a:rPr lang="en-US" altLang="zh-CN" sz="2000" dirty="0">
                <a:latin typeface="等线" panose="02010600030101010101" pitchFamily="2" charset="-122"/>
                <a:ea typeface="等线" panose="02010600030101010101" pitchFamily="2" charset="-122"/>
              </a:rPr>
              <a:t>STEP / IGES</a:t>
            </a:r>
            <a:r>
              <a:rPr lang="zh-CN" altLang="en-US" sz="2000" dirty="0">
                <a:latin typeface="等线" panose="02010600030101010101" pitchFamily="2" charset="-122"/>
                <a:ea typeface="等线" panose="02010600030101010101" pitchFamily="2" charset="-122"/>
              </a:rPr>
              <a:t>文件的数据，以保证来源的精度。</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几何模型被读入，并以自身格式存储，而不会损失精度。</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几何模型可以直接用于刀具路径计算，而无需修改。</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实体几何则需要分解为单独的曲面以进行选择。</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我们目前不支持其他</a:t>
            </a:r>
            <a:r>
              <a:rPr lang="en-US" altLang="zh-CN" sz="2000" dirty="0">
                <a:latin typeface="等线" panose="02010600030101010101" pitchFamily="2" charset="-122"/>
                <a:ea typeface="等线" panose="02010600030101010101" pitchFamily="2" charset="-122"/>
              </a:rPr>
              <a:t>CAD</a:t>
            </a:r>
            <a:r>
              <a:rPr lang="zh-CN" altLang="en-US" sz="2000" dirty="0">
                <a:latin typeface="等线" panose="02010600030101010101" pitchFamily="2" charset="-122"/>
                <a:ea typeface="等线" panose="02010600030101010101" pitchFamily="2" charset="-122"/>
              </a:rPr>
              <a:t>格式（例如</a:t>
            </a:r>
            <a:r>
              <a:rPr lang="en-US" altLang="zh-CN" sz="2000" dirty="0">
                <a:latin typeface="等线" panose="02010600030101010101" pitchFamily="2" charset="-122"/>
                <a:ea typeface="等线" panose="02010600030101010101" pitchFamily="2" charset="-122"/>
              </a:rPr>
              <a:t>.</a:t>
            </a:r>
            <a:r>
              <a:rPr lang="en-US" altLang="zh-CN" sz="2000" dirty="0" err="1">
                <a:latin typeface="等线" panose="02010600030101010101" pitchFamily="2" charset="-122"/>
                <a:ea typeface="等线" panose="02010600030101010101" pitchFamily="2" charset="-122"/>
              </a:rPr>
              <a:t>prt</a:t>
            </a:r>
            <a:r>
              <a:rPr lang="zh-CN" altLang="en-US" sz="2000" dirty="0">
                <a:latin typeface="等线" panose="02010600030101010101" pitchFamily="2" charset="-122"/>
                <a:ea typeface="等线" panose="02010600030101010101" pitchFamily="2" charset="-122"/>
              </a:rPr>
              <a:t>）</a:t>
            </a:r>
            <a:endParaRPr lang="zh-CN" altLang="en-US" sz="2000" dirty="0">
              <a:latin typeface="等线" panose="02010600030101010101" pitchFamily="2" charset="-122"/>
              <a:ea typeface="等线" panose="02010600030101010101" pitchFamily="2" charset="-122"/>
            </a:endParaRPr>
          </a:p>
          <a:p>
            <a:pPr>
              <a:buFont typeface="Verdana" panose="020B0604030504040204" pitchFamily="34" charset="0"/>
              <a:buChar char="•"/>
            </a:pPr>
            <a:r>
              <a:rPr lang="zh-CN" altLang="en-US" sz="2000" dirty="0">
                <a:latin typeface="等线" panose="02010600030101010101" pitchFamily="2" charset="-122"/>
                <a:ea typeface="等线" panose="02010600030101010101" pitchFamily="2" charset="-122"/>
              </a:rPr>
              <a:t>犀牛是一个</a:t>
            </a:r>
            <a:r>
              <a:rPr lang="en-US" altLang="zh-CN" sz="2000" dirty="0">
                <a:latin typeface="等线" panose="02010600030101010101" pitchFamily="2" charset="-122"/>
                <a:ea typeface="等线" panose="02010600030101010101" pitchFamily="2" charset="-122"/>
              </a:rPr>
              <a:t>CAD</a:t>
            </a:r>
            <a:r>
              <a:rPr lang="zh-CN" altLang="en-US" sz="2000" dirty="0">
                <a:latin typeface="等线" panose="02010600030101010101" pitchFamily="2" charset="-122"/>
                <a:ea typeface="等线" panose="02010600030101010101" pitchFamily="2" charset="-122"/>
              </a:rPr>
              <a:t>软件，可用于处理</a:t>
            </a:r>
            <a:r>
              <a:rPr lang="en-US" altLang="zh-CN" sz="2000" dirty="0">
                <a:latin typeface="等线" panose="02010600030101010101" pitchFamily="2" charset="-122"/>
                <a:ea typeface="等线" panose="02010600030101010101" pitchFamily="2" charset="-122"/>
              </a:rPr>
              <a:t>CAD</a:t>
            </a:r>
            <a:r>
              <a:rPr lang="zh-CN" altLang="en-US" sz="2000" dirty="0">
                <a:latin typeface="等线" panose="02010600030101010101" pitchFamily="2" charset="-122"/>
                <a:ea typeface="等线" panose="02010600030101010101" pitchFamily="2" charset="-122"/>
              </a:rPr>
              <a:t>数据。 它精度高且价格相对便宜。客户也可以使用目前市面上的任何</a:t>
            </a:r>
            <a:r>
              <a:rPr lang="en-US" altLang="zh-CN" sz="2000" dirty="0">
                <a:latin typeface="等线" panose="02010600030101010101" pitchFamily="2" charset="-122"/>
                <a:ea typeface="等线" panose="02010600030101010101" pitchFamily="2" charset="-122"/>
              </a:rPr>
              <a:t>CAD</a:t>
            </a:r>
            <a:r>
              <a:rPr lang="zh-CN" altLang="en-US" sz="2000" dirty="0">
                <a:latin typeface="等线" panose="02010600030101010101" pitchFamily="2" charset="-122"/>
                <a:ea typeface="等线" panose="02010600030101010101" pitchFamily="2" charset="-122"/>
              </a:rPr>
              <a:t>系统。</a:t>
            </a:r>
            <a:endParaRPr lang="en-US" sz="2000" dirty="0">
              <a:latin typeface="等线" panose="02010600030101010101" pitchFamily="2" charset="-122"/>
              <a:ea typeface="等线" panose="02010600030101010101" pitchFamily="2" charset="-122"/>
            </a:endParaRPr>
          </a:p>
        </p:txBody>
      </p:sp>
      <p:sp>
        <p:nvSpPr>
          <p:cNvPr id="4" name="Slide Number Placeholder 3"/>
          <p:cNvSpPr>
            <a:spLocks noGrp="1"/>
          </p:cNvSpPr>
          <p:nvPr>
            <p:ph type="sldNum" sz="quarter" idx="10"/>
          </p:nvPr>
        </p:nvSpPr>
        <p:spPr/>
        <p:txBody>
          <a:bodyPr/>
          <a:lstStyle/>
          <a:p>
            <a:pPr>
              <a:buNone/>
              <a:defRPr/>
            </a:pPr>
            <a:fld id="{A0F41BDA-7661-4476-9A28-17FAFA75ADDA}" type="slidenum">
              <a:rPr lang="en-US" altLang="en-US" smtClean="0"/>
            </a:fld>
            <a:endParaRPr lang="en-US" altLang="en-US" dirty="0"/>
          </a:p>
        </p:txBody>
      </p:sp>
      <p:pic>
        <p:nvPicPr>
          <p:cNvPr id="6" name="Picture 23" descr="NanoCAM4-2T Log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6992" y="182013"/>
            <a:ext cx="2550568" cy="1099646"/>
          </a:xfrm>
          <a:prstGeom prst="rect">
            <a:avLst/>
          </a:prstGeom>
          <a:noFill/>
          <a:ln w="38100" algn="in">
            <a:solidFill>
              <a:srgbClr val="FF0000"/>
            </a:solid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7" name="图片 6"/>
          <p:cNvPicPr>
            <a:picLocks noChangeAspect="1"/>
          </p:cNvPicPr>
          <p:nvPr/>
        </p:nvPicPr>
        <p:blipFill>
          <a:blip r:embed="rId2"/>
          <a:stretch>
            <a:fillRect/>
          </a:stretch>
        </p:blipFill>
        <p:spPr>
          <a:xfrm>
            <a:off x="10381000" y="230979"/>
            <a:ext cx="1201400" cy="1186659"/>
          </a:xfrm>
          <a:prstGeom prst="rect">
            <a:avLst/>
          </a:prstGeom>
        </p:spPr>
      </p:pic>
      <p:pic>
        <p:nvPicPr>
          <p:cNvPr id="8" name="图片 7"/>
          <p:cNvPicPr>
            <a:picLocks noChangeAspect="1"/>
          </p:cNvPicPr>
          <p:nvPr/>
        </p:nvPicPr>
        <p:blipFill>
          <a:blip r:embed="rId3"/>
          <a:stretch>
            <a:fillRect/>
          </a:stretch>
        </p:blipFill>
        <p:spPr>
          <a:xfrm>
            <a:off x="9543145" y="6175691"/>
            <a:ext cx="1254522" cy="627261"/>
          </a:xfrm>
          <a:prstGeom prst="rect">
            <a:avLst/>
          </a:prstGeom>
        </p:spPr>
      </p:pic>
    </p:spTree>
  </p:cSld>
  <p:clrMapOvr>
    <a:masterClrMapping/>
  </p:clrMapOvr>
  <p:transition spd="med">
    <p:fade/>
  </p:transition>
</p:sld>
</file>

<file path=ppt/theme/theme1.xml><?xml version="1.0" encoding="utf-8"?>
<a:theme xmlns:a="http://schemas.openxmlformats.org/drawingml/2006/main" name="5_Red Strip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Red Strip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00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CC0000"/>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1_Red Strip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Red Strip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ed Strip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ed Strip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ed Strip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ed Strip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Red Strip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4863</Words>
  <Application>WPS 演示</Application>
  <PresentationFormat>宽屏</PresentationFormat>
  <Paragraphs>450</Paragraphs>
  <Slides>41</Slides>
  <Notes>14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41</vt:i4>
      </vt:variant>
    </vt:vector>
  </HeadingPairs>
  <TitlesOfParts>
    <vt:vector size="61" baseType="lpstr">
      <vt:lpstr>Arial</vt:lpstr>
      <vt:lpstr>宋体</vt:lpstr>
      <vt:lpstr>Wingdings</vt:lpstr>
      <vt:lpstr>굴림</vt:lpstr>
      <vt:lpstr>Arial Unicode MS</vt:lpstr>
      <vt:lpstr>Verdana</vt:lpstr>
      <vt:lpstr>Serpentine-Light</vt:lpstr>
      <vt:lpstr>Arial Black</vt:lpstr>
      <vt:lpstr>字体视界-星之翼体</vt:lpstr>
      <vt:lpstr>Arial</vt:lpstr>
      <vt:lpstr>Symbol</vt:lpstr>
      <vt:lpstr>等线</vt:lpstr>
      <vt:lpstr>微软雅黑</vt:lpstr>
      <vt:lpstr>Arial Unicode MS</vt:lpstr>
      <vt:lpstr>Segoe Print</vt:lpstr>
      <vt:lpstr>Cambria Math</vt:lpstr>
      <vt:lpstr>Times New Roman</vt:lpstr>
      <vt:lpstr>Calibri</vt:lpstr>
      <vt:lpstr>Malgun Gothic</vt:lpstr>
      <vt:lpstr>5_Red Stripe</vt:lpstr>
      <vt:lpstr>PowerPoint 演示文稿</vt:lpstr>
      <vt:lpstr>PowerPoint 演示文稿</vt:lpstr>
      <vt:lpstr>PowerPoint 演示文稿</vt:lpstr>
      <vt:lpstr>NanoCAM4 版本</vt:lpstr>
      <vt:lpstr>NanoCAM 4 密钥</vt:lpstr>
      <vt:lpstr>NanoCAM 4用户界面</vt:lpstr>
      <vt:lpstr>NanoCAM 4刀具管理器 钻石刀具</vt:lpstr>
      <vt:lpstr>基本几何图形创建-多段非球面</vt:lpstr>
      <vt:lpstr>STEP / IGES导入</vt:lpstr>
      <vt:lpstr>点云导入</vt:lpstr>
      <vt:lpstr>表面分析</vt:lpstr>
      <vt:lpstr>XZ端面车削光学刀具路径</vt:lpstr>
      <vt:lpstr>XZ 内径 、 外径车削光学刀具路径</vt:lpstr>
      <vt:lpstr>2D补正</vt:lpstr>
      <vt:lpstr>刀具路径仿真</vt:lpstr>
      <vt:lpstr>刀具路径分析</vt:lpstr>
      <vt:lpstr>刀具路径后处理</vt:lpstr>
      <vt:lpstr>自由形式的几何创建</vt:lpstr>
      <vt:lpstr>几何图形变换</vt:lpstr>
      <vt:lpstr>几何图形修剪和超精密STEP / IGES导出</vt:lpstr>
      <vt:lpstr>几何图形变形</vt:lpstr>
      <vt:lpstr>近似的轴对称球面</vt:lpstr>
      <vt:lpstr>XZB车削光学刀具路径</vt:lpstr>
      <vt:lpstr>XZC稳定的X光学刀具路径</vt:lpstr>
      <vt:lpstr>XZC振荡XZ光学刀具路径</vt:lpstr>
      <vt:lpstr>XZC稳定Z光学刀具路径</vt:lpstr>
      <vt:lpstr>螺旋刀具路径变形</vt:lpstr>
      <vt:lpstr>XZ FTS表面光学刀具路径</vt:lpstr>
      <vt:lpstr>XZC FTS表面光学刀具路径</vt:lpstr>
      <vt:lpstr> 3D刀具补偿 </vt:lpstr>
      <vt:lpstr>刀具管理器–铣刀</vt:lpstr>
      <vt:lpstr>XZB磨削光学刀具路径</vt:lpstr>
      <vt:lpstr>XYZ螺旋铣削光学刀具路径</vt:lpstr>
      <vt:lpstr>XYZ往复铣削、飞切光学刀具路径</vt:lpstr>
      <vt:lpstr>XYZ刨削光学刀具路径</vt:lpstr>
      <vt:lpstr>XYZCB车削光学刀具路径</vt:lpstr>
      <vt:lpstr>XYZCB铣削光学刀具路径</vt:lpstr>
      <vt:lpstr>XYZCB刨削光学刀具路径</vt:lpstr>
      <vt:lpstr>刀具路径方向</vt:lpstr>
      <vt:lpstr>NanoCAM 4衍射、菲涅耳附加组件 衍射、菲涅耳几何图形创建</vt:lpstr>
      <vt:lpstr>NanoCAM 4衍射、菲涅耳附加 衍射、菲涅耳操作</vt:lpstr>
    </vt:vector>
  </TitlesOfParts>
  <LinksUpToDate>false</LinksUpToDate>
  <SharedDoc>false</SharedDoc>
  <HyperlinksChanged>false</HyperlinksChanged>
  <AppVersion>14.0000</AppVersion>
  <Pages>17</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Presentation</dc:title>
  <dc:creator>Yazid Tohme</dc:creator>
  <cp:lastModifiedBy>WIN10</cp:lastModifiedBy>
  <cp:revision>1453</cp:revision>
  <cp:lastPrinted>2003-10-23T01:13:00Z</cp:lastPrinted>
  <dcterms:created xsi:type="dcterms:W3CDTF">1997-03-03T21:06:00Z</dcterms:created>
  <dcterms:modified xsi:type="dcterms:W3CDTF">2019-12-30T10:36:08Z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